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84" r:id="rId3"/>
    <p:sldId id="380" r:id="rId4"/>
    <p:sldId id="340" r:id="rId5"/>
    <p:sldId id="358" r:id="rId6"/>
    <p:sldId id="257" r:id="rId7"/>
    <p:sldId id="344" r:id="rId8"/>
    <p:sldId id="345" r:id="rId9"/>
    <p:sldId id="346" r:id="rId10"/>
    <p:sldId id="347" r:id="rId11"/>
    <p:sldId id="351" r:id="rId12"/>
    <p:sldId id="258" r:id="rId13"/>
    <p:sldId id="341" r:id="rId14"/>
    <p:sldId id="361" r:id="rId15"/>
    <p:sldId id="364" r:id="rId16"/>
    <p:sldId id="381" r:id="rId17"/>
    <p:sldId id="270" r:id="rId18"/>
    <p:sldId id="271" r:id="rId19"/>
    <p:sldId id="275" r:id="rId20"/>
    <p:sldId id="276" r:id="rId21"/>
    <p:sldId id="343" r:id="rId22"/>
    <p:sldId id="274" r:id="rId23"/>
    <p:sldId id="366" r:id="rId24"/>
    <p:sldId id="278" r:id="rId25"/>
    <p:sldId id="367" r:id="rId26"/>
    <p:sldId id="279" r:id="rId27"/>
    <p:sldId id="382" r:id="rId28"/>
    <p:sldId id="368" r:id="rId29"/>
    <p:sldId id="286" r:id="rId30"/>
    <p:sldId id="288" r:id="rId31"/>
    <p:sldId id="287" r:id="rId32"/>
    <p:sldId id="290" r:id="rId33"/>
    <p:sldId id="289" r:id="rId34"/>
    <p:sldId id="306" r:id="rId35"/>
    <p:sldId id="352" r:id="rId36"/>
    <p:sldId id="291" r:id="rId37"/>
    <p:sldId id="292" r:id="rId38"/>
    <p:sldId id="293" r:id="rId39"/>
    <p:sldId id="283" r:id="rId40"/>
    <p:sldId id="376" r:id="rId41"/>
    <p:sldId id="294" r:id="rId42"/>
    <p:sldId id="369" r:id="rId43"/>
    <p:sldId id="383" r:id="rId44"/>
    <p:sldId id="296" r:id="rId45"/>
    <p:sldId id="377" r:id="rId46"/>
    <p:sldId id="297" r:id="rId47"/>
    <p:sldId id="378" r:id="rId48"/>
    <p:sldId id="379" r:id="rId49"/>
    <p:sldId id="298" r:id="rId50"/>
    <p:sldId id="303" r:id="rId51"/>
    <p:sldId id="370" r:id="rId52"/>
    <p:sldId id="371" r:id="rId53"/>
    <p:sldId id="307" r:id="rId54"/>
    <p:sldId id="308" r:id="rId55"/>
    <p:sldId id="309" r:id="rId56"/>
    <p:sldId id="313" r:id="rId57"/>
    <p:sldId id="314" r:id="rId58"/>
    <p:sldId id="312" r:id="rId59"/>
    <p:sldId id="315" r:id="rId60"/>
    <p:sldId id="316" r:id="rId61"/>
    <p:sldId id="332" r:id="rId62"/>
    <p:sldId id="317" r:id="rId63"/>
    <p:sldId id="318" r:id="rId64"/>
    <p:sldId id="372" r:id="rId65"/>
    <p:sldId id="373" r:id="rId66"/>
    <p:sldId id="374" r:id="rId67"/>
    <p:sldId id="375" r:id="rId68"/>
    <p:sldId id="335" r:id="rId69"/>
    <p:sldId id="336" r:id="rId70"/>
    <p:sldId id="338" r:id="rId71"/>
    <p:sldId id="337" r:id="rId7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BE2"/>
    <a:srgbClr val="E7F5FF"/>
    <a:srgbClr val="FFF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38.wmf"/><Relationship Id="rId1" Type="http://schemas.openxmlformats.org/officeDocument/2006/relationships/image" Target="../media/image40.wmf"/><Relationship Id="rId4" Type="http://schemas.openxmlformats.org/officeDocument/2006/relationships/image" Target="../media/image4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54.wmf"/><Relationship Id="rId1" Type="http://schemas.openxmlformats.org/officeDocument/2006/relationships/image" Target="../media/image62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png"/><Relationship Id="rId5" Type="http://schemas.openxmlformats.org/officeDocument/2006/relationships/image" Target="../media/image16.jpeg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3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7.wmf"/><Relationship Id="rId9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8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8.wmf"/><Relationship Id="rId11" Type="http://schemas.openxmlformats.org/officeDocument/2006/relationships/image" Target="../media/image79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42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8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oleObject" Target="../embeddings/oleObject9.bin"/><Relationship Id="rId7" Type="http://schemas.openxmlformats.org/officeDocument/2006/relationships/image" Target="../media/image8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77.png"/><Relationship Id="rId4" Type="http://schemas.openxmlformats.org/officeDocument/2006/relationships/image" Target="../media/image38.wmf"/><Relationship Id="rId9" Type="http://schemas.openxmlformats.org/officeDocument/2006/relationships/image" Target="../media/image76.png"/></Relationships>
</file>

<file path=ppt/slides/_rels/slide3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80.png"/><Relationship Id="rId26" Type="http://schemas.openxmlformats.org/officeDocument/2006/relationships/image" Target="../media/image48.wmf"/><Relationship Id="rId3" Type="http://schemas.openxmlformats.org/officeDocument/2006/relationships/oleObject" Target="../embeddings/oleObject11.bin"/><Relationship Id="rId21" Type="http://schemas.openxmlformats.org/officeDocument/2006/relationships/oleObject" Target="../embeddings/oleObject13.bin"/><Relationship Id="rId17" Type="http://schemas.openxmlformats.org/officeDocument/2006/relationships/image" Target="../media/image640.png"/><Relationship Id="rId25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30.png"/><Relationship Id="rId20" Type="http://schemas.openxmlformats.org/officeDocument/2006/relationships/image" Target="../media/image45.wmf"/><Relationship Id="rId29" Type="http://schemas.openxmlformats.org/officeDocument/2006/relationships/oleObject" Target="../embeddings/oleObject17.bin"/><Relationship Id="rId1" Type="http://schemas.openxmlformats.org/officeDocument/2006/relationships/vmlDrawing" Target="../drawings/vmlDrawing5.vml"/><Relationship Id="rId24" Type="http://schemas.openxmlformats.org/officeDocument/2006/relationships/image" Target="../media/image47.wmf"/><Relationship Id="rId23" Type="http://schemas.openxmlformats.org/officeDocument/2006/relationships/oleObject" Target="../embeddings/oleObject14.bin"/><Relationship Id="rId28" Type="http://schemas.openxmlformats.org/officeDocument/2006/relationships/image" Target="../media/image49.wmf"/><Relationship Id="rId19" Type="http://schemas.openxmlformats.org/officeDocument/2006/relationships/oleObject" Target="../embeddings/oleObject12.bin"/><Relationship Id="rId4" Type="http://schemas.openxmlformats.org/officeDocument/2006/relationships/image" Target="../media/image44.wmf"/><Relationship Id="rId22" Type="http://schemas.openxmlformats.org/officeDocument/2006/relationships/image" Target="../media/image46.wmf"/><Relationship Id="rId27" Type="http://schemas.openxmlformats.org/officeDocument/2006/relationships/oleObject" Target="../embeddings/oleObject16.bin"/><Relationship Id="rId30" Type="http://schemas.openxmlformats.org/officeDocument/2006/relationships/oleObject" Target="../embeddings/oleObject18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91.png"/><Relationship Id="rId3" Type="http://schemas.openxmlformats.org/officeDocument/2006/relationships/oleObject" Target="../embeddings/oleObject19.bin"/><Relationship Id="rId21" Type="http://schemas.openxmlformats.org/officeDocument/2006/relationships/image" Target="../media/image60.wmf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57.wmf"/><Relationship Id="rId17" Type="http://schemas.openxmlformats.org/officeDocument/2006/relationships/image" Target="../media/image5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6.bin"/><Relationship Id="rId20" Type="http://schemas.openxmlformats.org/officeDocument/2006/relationships/oleObject" Target="../embeddings/oleObject27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56.wmf"/><Relationship Id="rId19" Type="http://schemas.openxmlformats.org/officeDocument/2006/relationships/image" Target="../media/image92.png"/><Relationship Id="rId4" Type="http://schemas.openxmlformats.org/officeDocument/2006/relationships/image" Target="../media/image53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58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image" Target="../media/image105.png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6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64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80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9.jpeg"/><Relationship Id="rId4" Type="http://schemas.openxmlformats.org/officeDocument/2006/relationships/image" Target="../media/image68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0.png"/><Relationship Id="rId2" Type="http://schemas.openxmlformats.org/officeDocument/2006/relationships/image" Target="../media/image9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20.png"/><Relationship Id="rId4" Type="http://schemas.openxmlformats.org/officeDocument/2006/relationships/image" Target="../media/image10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3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0.png"/><Relationship Id="rId5" Type="http://schemas.openxmlformats.org/officeDocument/2006/relationships/image" Target="../media/image1060.png"/><Relationship Id="rId4" Type="http://schemas.openxmlformats.org/officeDocument/2006/relationships/image" Target="../media/image105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0.png"/><Relationship Id="rId3" Type="http://schemas.openxmlformats.org/officeDocument/2006/relationships/image" Target="../media/image830.png"/><Relationship Id="rId7" Type="http://schemas.openxmlformats.org/officeDocument/2006/relationships/image" Target="../media/image910.png"/><Relationship Id="rId2" Type="http://schemas.openxmlformats.org/officeDocument/2006/relationships/image" Target="../media/image8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0.png"/><Relationship Id="rId5" Type="http://schemas.openxmlformats.org/officeDocument/2006/relationships/image" Target="../media/image890.png"/><Relationship Id="rId4" Type="http://schemas.openxmlformats.org/officeDocument/2006/relationships/image" Target="../media/image88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74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oleObject" Target="../embeddings/oleObject43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8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80.wmf"/><Relationship Id="rId4" Type="http://schemas.openxmlformats.org/officeDocument/2006/relationships/image" Target="../media/image77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82.w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Геометрическая оптика</a:t>
            </a:r>
            <a:endParaRPr lang="ru-RU" sz="6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440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10413" y="4941168"/>
            <a:ext cx="8603511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–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прямолинейность распространения света; </a:t>
            </a:r>
          </a:p>
          <a:p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– явление отражения света и закон отражения; </a:t>
            </a:r>
          </a:p>
          <a:p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– явление преломления света; </a:t>
            </a:r>
          </a:p>
          <a:p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– фокусирующее действие вогнутого зеркала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.</a:t>
            </a:r>
            <a:endParaRPr lang="ru-RU" sz="2600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6149" name="Picture 5" descr="144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809" y="1412776"/>
            <a:ext cx="49398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4089" y="188640"/>
            <a:ext cx="90199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Древние греки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положили начало разделу оптики, получившему позднее название </a:t>
            </a:r>
            <a:r>
              <a:rPr lang="ru-RU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геометрической.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95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915816" y="188913"/>
            <a:ext cx="6120679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Галилей</a:t>
            </a:r>
          </a:p>
          <a:p>
            <a:pPr>
              <a:spcBef>
                <a:spcPct val="50000"/>
              </a:spcBef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июле 1609 Галилей построил свою первую подзорную трубу – оптическую систему, состоящую из выпуклой и вогнутой линз, – и начал систематические астрономические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наблюдения.</a:t>
            </a:r>
          </a:p>
          <a:p>
            <a:pPr>
              <a:spcBef>
                <a:spcPct val="50000"/>
              </a:spcBef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Прежде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всего он направил свой телескоп на самое крупное тело ночного неба — Луну. Наблюдая ее, Галилей сделал ряд удивительных открытий. Оказалось, что поверхность Луны покрыта кратерами, трещинами 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горами.</a:t>
            </a:r>
          </a:p>
          <a:p>
            <a:pPr>
              <a:spcBef>
                <a:spcPct val="50000"/>
              </a:spcBef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1611 году Галилей обнаружил 4 спутника, вращающихся вокруг планеты Юпитер. </a:t>
            </a:r>
          </a:p>
        </p:txBody>
      </p:sp>
      <p:pic>
        <p:nvPicPr>
          <p:cNvPr id="16389" name="Picture 5" descr="Galileo_pi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6903" cy="333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1248760902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8" y="3478765"/>
            <a:ext cx="2555875" cy="335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9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001" y="188640"/>
            <a:ext cx="43229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Georgia" pitchFamily="18" charset="0"/>
              </a:rPr>
              <a:t>I. 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Рене Декарт,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Исаак  Ньютон- корпускулярная теория света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.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Ньютон,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взявшим за основу теории света его основное свойство — </a:t>
            </a:r>
            <a:r>
              <a:rPr lang="ru-RU" sz="2400" u="sng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прямолинейность рас­пространения. 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Свет</a:t>
            </a:r>
            <a:r>
              <a:rPr lang="ru-RU" sz="2400" b="1" i="1" dirty="0">
                <a:solidFill>
                  <a:srgbClr val="C00000"/>
                </a:solidFill>
                <a:latin typeface="Georgia" pitchFamily="18" charset="0"/>
              </a:rPr>
              <a:t>, согласно этой модели, состоит из мельчайших частиц — корпускул.</a:t>
            </a:r>
            <a:r>
              <a:rPr lang="ru-RU" sz="2400" b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endParaRPr lang="ru-RU" sz="24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endParaRPr lang="ru-RU" sz="2400" dirty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000" y="5194604"/>
            <a:ext cx="90892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И. Ньютон рассматривал прямолинейное распространение света как движе­ние </a:t>
            </a:r>
            <a:r>
              <a:rPr lang="ru-RU" sz="2400" u="sng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по инерции.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Теория объясняла отражение света, которое рассматривалось как отра­жение упругих шаров при ударе о плоскость.</a:t>
            </a:r>
          </a:p>
        </p:txBody>
      </p:sp>
      <p:pic>
        <p:nvPicPr>
          <p:cNvPr id="2052" name="Picture 4" descr="http://fotos.miarroba.es/fo/14b0/1D4FFF5809334F84BB642E4F84B9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195" y="2526"/>
            <a:ext cx="60960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allpaperswa.com/thumbnails/detail/20130921/paintings%20men%20scientists%20gray%20hair%20isaac%20newton%20portraits_wallpaperswa.com_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728" y="20565"/>
            <a:ext cx="4766315" cy="502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28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937"/>
            <a:ext cx="8568952" cy="529743"/>
          </a:xfrm>
        </p:spPr>
        <p:txBody>
          <a:bodyPr>
            <a:noAutofit/>
          </a:bodyPr>
          <a:lstStyle/>
          <a:p>
            <a:r>
              <a:rPr lang="ru-RU" sz="3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Геометрическая </a:t>
            </a:r>
            <a:r>
              <a:rPr lang="ru-RU" sz="3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оптика</a:t>
            </a:r>
            <a:r>
              <a:rPr lang="ru-RU" sz="3400" i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(</a:t>
            </a:r>
            <a:r>
              <a:rPr lang="ru-RU" sz="3400" b="1" i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оптика луча</a:t>
            </a:r>
            <a:r>
              <a:rPr lang="ru-RU" sz="3400" i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) </a:t>
            </a:r>
            <a:endParaRPr lang="ru-RU" sz="3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9036496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3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Геометрическая оптика </a:t>
            </a:r>
            <a:r>
              <a:rPr lang="ru-RU" sz="33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не </a:t>
            </a:r>
            <a:r>
              <a:rPr lang="ru-RU" sz="3300" dirty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занимается рассмотрением вопроса о природе света, а основывается лишь на эмпирических законах его распространения.</a:t>
            </a:r>
            <a:r>
              <a:rPr lang="ru-RU" sz="3300" dirty="0">
                <a:latin typeface="Georgia" pitchFamily="18" charset="0"/>
              </a:rPr>
              <a:t>  </a:t>
            </a:r>
            <a:endParaRPr lang="ru-RU" sz="3300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33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Световой луч </a:t>
            </a:r>
            <a:r>
              <a:rPr lang="ru-RU" sz="3300" i="1" dirty="0" smtClean="0">
                <a:solidFill>
                  <a:srgbClr val="C00000"/>
                </a:solidFill>
                <a:latin typeface="Georgia" pitchFamily="18" charset="0"/>
              </a:rPr>
              <a:t>- это воображаемая</a:t>
            </a:r>
            <a:r>
              <a:rPr lang="ru-RU" sz="3300" i="1" dirty="0">
                <a:solidFill>
                  <a:srgbClr val="C00000"/>
                </a:solidFill>
                <a:latin typeface="Georgia" pitchFamily="18" charset="0"/>
              </a:rPr>
              <a:t> </a:t>
            </a:r>
            <a:r>
              <a:rPr lang="ru-RU" sz="3300" i="1" dirty="0" smtClean="0">
                <a:solidFill>
                  <a:srgbClr val="C00000"/>
                </a:solidFill>
                <a:latin typeface="Georgia" pitchFamily="18" charset="0"/>
              </a:rPr>
              <a:t>линия, </a:t>
            </a:r>
            <a:r>
              <a:rPr lang="ru-RU" sz="3300" i="1" dirty="0">
                <a:solidFill>
                  <a:srgbClr val="C00000"/>
                </a:solidFill>
                <a:latin typeface="Georgia" pitchFamily="18" charset="0"/>
              </a:rPr>
              <a:t>вдоль которой переносится </a:t>
            </a:r>
            <a:r>
              <a:rPr lang="ru-RU" sz="3300" i="1" dirty="0" smtClean="0">
                <a:solidFill>
                  <a:srgbClr val="C00000"/>
                </a:solidFill>
                <a:latin typeface="Georgia" pitchFamily="18" charset="0"/>
              </a:rPr>
              <a:t>световая энергия.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Более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наглядно, можно назвать световым лучом пучок света малого поперечного размера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В однородной оптической среде световые лучи представляют собой прямые линии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800" i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pPr marL="0" indent="0">
              <a:buNone/>
            </a:pPr>
            <a:endParaRPr lang="ru-RU" sz="3300" i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pPr marL="0" indent="0">
              <a:buNone/>
            </a:pPr>
            <a:endParaRPr lang="ru-RU" sz="3300" i="1" dirty="0">
              <a:solidFill>
                <a:srgbClr val="C00000"/>
              </a:solidFill>
              <a:latin typeface="Georgia" pitchFamily="18" charset="0"/>
            </a:endParaRPr>
          </a:p>
          <a:p>
            <a:pPr marL="0" indent="0">
              <a:buNone/>
            </a:pPr>
            <a:endParaRPr lang="ru-RU" sz="3800" dirty="0" smtClean="0"/>
          </a:p>
        </p:txBody>
      </p:sp>
      <p:pic>
        <p:nvPicPr>
          <p:cNvPr id="40962" name="Picture 2" descr="http://www.sqmedia.ru/assets/images/installyaciya-imitiruyuschaya-luchi-svet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503757" cy="651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7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937"/>
            <a:ext cx="8568952" cy="529743"/>
          </a:xfrm>
        </p:spPr>
        <p:txBody>
          <a:bodyPr>
            <a:noAutofit/>
          </a:bodyPr>
          <a:lstStyle/>
          <a:p>
            <a:r>
              <a:rPr lang="ru-RU" sz="3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Геометрическая </a:t>
            </a:r>
            <a:r>
              <a:rPr lang="ru-RU" sz="3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оптика</a:t>
            </a:r>
            <a:r>
              <a:rPr lang="ru-RU" sz="3400" i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(</a:t>
            </a:r>
            <a:r>
              <a:rPr lang="ru-RU" sz="3400" b="1" i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оптика луча</a:t>
            </a:r>
            <a:r>
              <a:rPr lang="ru-RU" sz="3400" i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) </a:t>
            </a:r>
            <a:endParaRPr lang="ru-RU" sz="3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9036496" cy="60486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4200" dirty="0" smtClean="0">
                <a:solidFill>
                  <a:schemeClr val="accent1">
                    <a:lumMod val="50000"/>
                  </a:schemeClr>
                </a:solidFill>
              </a:rPr>
              <a:t>Геометрическая </a:t>
            </a:r>
            <a:r>
              <a:rPr lang="ru-RU" sz="4200" dirty="0">
                <a:solidFill>
                  <a:schemeClr val="accent1">
                    <a:lumMod val="50000"/>
                  </a:schemeClr>
                </a:solidFill>
              </a:rPr>
              <a:t>оптика позволила объяснить явления:</a:t>
            </a:r>
          </a:p>
          <a:p>
            <a:r>
              <a:rPr lang="ru-RU" sz="4200" dirty="0">
                <a:solidFill>
                  <a:schemeClr val="accent1">
                    <a:lumMod val="50000"/>
                  </a:schemeClr>
                </a:solidFill>
              </a:rPr>
              <a:t>искривление лучей в земной атмосфере</a:t>
            </a:r>
          </a:p>
          <a:p>
            <a:r>
              <a:rPr lang="ru-RU" sz="4200" dirty="0">
                <a:solidFill>
                  <a:schemeClr val="accent1">
                    <a:lumMod val="50000"/>
                  </a:schemeClr>
                </a:solidFill>
              </a:rPr>
              <a:t>образование радуг</a:t>
            </a:r>
          </a:p>
          <a:p>
            <a:r>
              <a:rPr lang="ru-RU" sz="4200" dirty="0">
                <a:solidFill>
                  <a:schemeClr val="accent1">
                    <a:lumMod val="50000"/>
                  </a:schemeClr>
                </a:solidFill>
              </a:rPr>
              <a:t>миражи</a:t>
            </a:r>
          </a:p>
          <a:p>
            <a:pPr marL="0" indent="0">
              <a:buNone/>
            </a:pPr>
            <a:r>
              <a:rPr lang="ru-RU" sz="4200" dirty="0">
                <a:solidFill>
                  <a:schemeClr val="accent1">
                    <a:lumMod val="50000"/>
                  </a:schemeClr>
                </a:solidFill>
              </a:rPr>
              <a:t>Геометрическая оптика позволяет изучать и определять закономерности и правила построения изображений. </a:t>
            </a:r>
          </a:p>
          <a:p>
            <a:pPr marL="0" indent="0">
              <a:buNone/>
            </a:pPr>
            <a:r>
              <a:rPr lang="ru-RU" sz="4200" dirty="0" smtClean="0">
                <a:solidFill>
                  <a:schemeClr val="accent1">
                    <a:lumMod val="50000"/>
                  </a:schemeClr>
                </a:solidFill>
              </a:rPr>
              <a:t>Её </a:t>
            </a:r>
            <a:r>
              <a:rPr lang="ru-RU" sz="4200" dirty="0">
                <a:solidFill>
                  <a:schemeClr val="accent1">
                    <a:lumMod val="50000"/>
                  </a:schemeClr>
                </a:solidFill>
              </a:rPr>
              <a:t>методы широко используются при расчётах и конструировании разнообразных оптических приборов.</a:t>
            </a:r>
          </a:p>
          <a:p>
            <a:pPr marL="0" indent="0">
              <a:buNone/>
            </a:pPr>
            <a:r>
              <a:rPr lang="ru-RU" sz="4200" dirty="0" smtClean="0">
                <a:solidFill>
                  <a:schemeClr val="accent1">
                    <a:lumMod val="50000"/>
                  </a:schemeClr>
                </a:solidFill>
              </a:rPr>
              <a:t>Вместе </a:t>
            </a:r>
            <a:r>
              <a:rPr lang="ru-RU" sz="4200" dirty="0">
                <a:solidFill>
                  <a:schemeClr val="accent1">
                    <a:lumMod val="50000"/>
                  </a:schemeClr>
                </a:solidFill>
              </a:rPr>
              <a:t>с тем в приближении геометрической оптики невозможно объяснить происхождение многих важных оптических эффектов, таких, например, как дифракция , интерференция и поляризация света</a:t>
            </a:r>
            <a:r>
              <a:rPr lang="ru-RU" sz="42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4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52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Ферма</a:t>
            </a:r>
            <a:endParaRPr lang="ru-RU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В середине 17в. французский ученый Пьер де Ферма выдвинул принцип, из которого вытекают все законы геометрической оптики.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Принцип Ферма: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Свет, идущий из одной точки пространства в другую, всегда распространяется по пути, требующему минимального времени.</a:t>
            </a:r>
          </a:p>
        </p:txBody>
      </p:sp>
    </p:spTree>
    <p:extLst>
      <p:ext uri="{BB962C8B-B14F-4D97-AF65-F5344CB8AC3E}">
        <p14:creationId xmlns:p14="http://schemas.microsoft.com/office/powerpoint/2010/main" val="211457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вопрос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208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1403350" y="0"/>
            <a:ext cx="6553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Распространение света</a:t>
            </a:r>
          </a:p>
        </p:txBody>
      </p:sp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273595" y="765175"/>
            <a:ext cx="85693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1. 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однородной среде свет распространяется прямолинейно.</a:t>
            </a:r>
          </a:p>
          <a:p>
            <a:pPr eaLnBrk="1" hangingPunct="1">
              <a:spcBef>
                <a:spcPct val="50000"/>
              </a:spcBef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2. На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границе двух сред свет меняет свое направление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:</a:t>
            </a:r>
          </a:p>
          <a:p>
            <a:pPr marL="342900" indent="-34290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отражается </a:t>
            </a:r>
          </a:p>
          <a:p>
            <a:pPr marL="342900" indent="-34290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преломляется</a:t>
            </a:r>
          </a:p>
          <a:p>
            <a:pPr eaLnBrk="1" hangingPunct="1">
              <a:spcBef>
                <a:spcPct val="50000"/>
              </a:spcBef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9950" y="4293096"/>
            <a:ext cx="3672408" cy="24482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679950" y="2420888"/>
            <a:ext cx="1836204" cy="1872208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endCxn id="2" idx="2"/>
          </p:cNvCxnSpPr>
          <p:nvPr/>
        </p:nvCxnSpPr>
        <p:spPr>
          <a:xfrm>
            <a:off x="6516154" y="1961128"/>
            <a:ext cx="0" cy="478024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6516154" y="2420888"/>
            <a:ext cx="1836204" cy="1872208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0"/>
          </p:cNvCxnSpPr>
          <p:nvPr/>
        </p:nvCxnSpPr>
        <p:spPr>
          <a:xfrm>
            <a:off x="6516154" y="4293096"/>
            <a:ext cx="720142" cy="223224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52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179512" y="0"/>
            <a:ext cx="88569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прямолинейного распространения света</a:t>
            </a:r>
            <a:endParaRPr lang="ru-RU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5" name="Text Box 11"/>
          <p:cNvSpPr txBox="1">
            <a:spLocks noChangeArrowheads="1"/>
          </p:cNvSpPr>
          <p:nvPr/>
        </p:nvSpPr>
        <p:spPr bwMode="auto">
          <a:xfrm>
            <a:off x="13657" y="5219941"/>
            <a:ext cx="6121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–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точечный источник света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7684" y="584775"/>
            <a:ext cx="8640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Доказательством является образование тени и полутени.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95537" y="2708276"/>
            <a:ext cx="144462" cy="14446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3627" y="2018871"/>
            <a:ext cx="432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4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74558" y="1358605"/>
            <a:ext cx="72008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257884" y="2384954"/>
            <a:ext cx="720080" cy="7378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488701" y="1789307"/>
            <a:ext cx="2885857" cy="9566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13881" y="2825473"/>
            <a:ext cx="2896681" cy="83783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6" idx="0"/>
            <a:endCxn id="6" idx="4"/>
          </p:cNvCxnSpPr>
          <p:nvPr/>
        </p:nvCxnSpPr>
        <p:spPr>
          <a:xfrm>
            <a:off x="1617924" y="2384954"/>
            <a:ext cx="0" cy="737813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2102825" y="1986902"/>
            <a:ext cx="757372" cy="1243807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1617924" y="2267615"/>
            <a:ext cx="313705" cy="585123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2874927" y="2596949"/>
            <a:ext cx="499631" cy="86542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3139327" y="3181243"/>
            <a:ext cx="235231" cy="381949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2496241" y="1789307"/>
            <a:ext cx="878317" cy="1615285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1726040" y="2066137"/>
            <a:ext cx="746731" cy="1141711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67" name="TextBox 35866"/>
          <p:cNvSpPr txBox="1"/>
          <p:nvPr/>
        </p:nvSpPr>
        <p:spPr>
          <a:xfrm>
            <a:off x="2102825" y="2524061"/>
            <a:ext cx="1036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Тень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8814651" y="1412355"/>
            <a:ext cx="72008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5076056" y="2329782"/>
            <a:ext cx="848156" cy="84815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6732240" y="2384954"/>
            <a:ext cx="720080" cy="7378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5084350" y="1745007"/>
                <a:ext cx="656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u-RU" sz="3200" b="0" i="1" dirty="0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3200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350" y="1745007"/>
                <a:ext cx="656627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136766" y="3108836"/>
                <a:ext cx="656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u-RU" sz="3200" b="0" i="1" dirty="0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3200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766" y="3108836"/>
                <a:ext cx="656627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Овал 33"/>
          <p:cNvSpPr/>
          <p:nvPr/>
        </p:nvSpPr>
        <p:spPr>
          <a:xfrm>
            <a:off x="5465080" y="2329782"/>
            <a:ext cx="4676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5490520" y="3146747"/>
            <a:ext cx="4676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4" name="Прямая со стрелкой 73"/>
          <p:cNvCxnSpPr/>
          <p:nvPr/>
        </p:nvCxnSpPr>
        <p:spPr>
          <a:xfrm>
            <a:off x="5494721" y="2329782"/>
            <a:ext cx="3355934" cy="551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5481852" y="2345377"/>
            <a:ext cx="3332799" cy="17495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flipV="1">
            <a:off x="5500134" y="3123364"/>
            <a:ext cx="3336755" cy="691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flipV="1">
            <a:off x="5488460" y="1391394"/>
            <a:ext cx="3312283" cy="17782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4788024" y="5225828"/>
                <a:ext cx="4248471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a:rPr lang="ru-RU" sz="2400" i="1" dirty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Georgia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a:rPr lang="ru-RU" sz="2400" b="0" i="1" dirty="0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400" dirty="0" smtClean="0">
                    <a:latin typeface="Georgia" pitchFamily="18" charset="0"/>
                  </a:rPr>
                  <a:t> - </a:t>
                </a:r>
                <a:r>
                  <a:rPr lang="ru-RU" sz="2400" dirty="0" smtClean="0">
                    <a:solidFill>
                      <a:schemeClr val="accent1">
                        <a:lumMod val="50000"/>
                      </a:schemeClr>
                    </a:solidFill>
                    <a:latin typeface="Georgia" pitchFamily="18" charset="0"/>
                  </a:rPr>
                  <a:t>протяженный источник света, размер его соизмерим с препятствием</a:t>
                </a:r>
                <a:endParaRPr lang="ru-RU" sz="2400" dirty="0">
                  <a:solidFill>
                    <a:schemeClr val="accent1">
                      <a:lumMod val="50000"/>
                    </a:schemeClr>
                  </a:solidFill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5225828"/>
                <a:ext cx="4248471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2152" t="-4061" b="-10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Прямая соединительная линия 83"/>
          <p:cNvCxnSpPr/>
          <p:nvPr/>
        </p:nvCxnSpPr>
        <p:spPr>
          <a:xfrm flipV="1">
            <a:off x="7078954" y="2357368"/>
            <a:ext cx="517382" cy="739663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flipV="1">
            <a:off x="7452319" y="2345377"/>
            <a:ext cx="725288" cy="1001105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flipV="1">
            <a:off x="7825685" y="2384954"/>
            <a:ext cx="885357" cy="1166357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flipV="1">
            <a:off x="8208404" y="2782642"/>
            <a:ext cx="642251" cy="936301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flipV="1">
            <a:off x="8526078" y="3372217"/>
            <a:ext cx="373366" cy="570854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7075368" y="2345377"/>
            <a:ext cx="0" cy="737813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7078954" y="2329782"/>
            <a:ext cx="517382" cy="779054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7461673" y="2149617"/>
            <a:ext cx="566710" cy="97315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>
            <a:off x="7825685" y="1965142"/>
            <a:ext cx="703844" cy="1143694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>
            <a:endCxn id="67" idx="1"/>
          </p:cNvCxnSpPr>
          <p:nvPr/>
        </p:nvCxnSpPr>
        <p:spPr>
          <a:xfrm>
            <a:off x="8231082" y="1725539"/>
            <a:ext cx="583569" cy="1054968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>
            <a:off x="8571430" y="1556792"/>
            <a:ext cx="279225" cy="462079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7617357" y="2488119"/>
            <a:ext cx="1036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Тень </a:t>
            </a:r>
            <a:endParaRPr lang="ru-RU" sz="3200" dirty="0">
              <a:solidFill>
                <a:srgbClr val="002060"/>
              </a:solidFill>
            </a:endParaRPr>
          </a:p>
        </p:txBody>
      </p:sp>
      <p:cxnSp>
        <p:nvCxnSpPr>
          <p:cNvPr id="68" name="Прямая со стрелкой 67"/>
          <p:cNvCxnSpPr/>
          <p:nvPr/>
        </p:nvCxnSpPr>
        <p:spPr>
          <a:xfrm flipV="1">
            <a:off x="6866992" y="2066137"/>
            <a:ext cx="1268616" cy="218369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/>
          <p:nvPr/>
        </p:nvCxnSpPr>
        <p:spPr>
          <a:xfrm flipV="1">
            <a:off x="6866992" y="3225747"/>
            <a:ext cx="1480578" cy="102408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723496" y="4123540"/>
            <a:ext cx="2640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Полутень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66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5" grpId="0"/>
      <p:bldP spid="2" grpId="0"/>
      <p:bldP spid="3" grpId="0" animBg="1"/>
      <p:bldP spid="4" grpId="0"/>
      <p:bldP spid="5" grpId="0" animBg="1"/>
      <p:bldP spid="6" grpId="0" animBg="1"/>
      <p:bldP spid="35867" grpId="0"/>
      <p:bldP spid="67" grpId="0" animBg="1"/>
      <p:bldP spid="33" grpId="0" animBg="1"/>
      <p:bldP spid="69" grpId="0" animBg="1"/>
      <p:bldP spid="70" grpId="0"/>
      <p:bldP spid="71" grpId="0"/>
      <p:bldP spid="34" grpId="0" animBg="1"/>
      <p:bldP spid="73" grpId="0" animBg="1"/>
      <p:bldP spid="42" grpId="0"/>
      <p:bldP spid="118" grpId="0"/>
      <p:bldP spid="7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419625"/>
              </p:ext>
            </p:extLst>
          </p:nvPr>
        </p:nvGraphicFramePr>
        <p:xfrm>
          <a:off x="6232761" y="5517232"/>
          <a:ext cx="1584400" cy="767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10" name="Формула" r:id="rId3" imgW="419040" imgH="203040" progId="Equation.3">
                  <p:embed/>
                </p:oleObj>
              </mc:Choice>
              <mc:Fallback>
                <p:oleObj name="Формула" r:id="rId3" imgW="419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2761" y="5517232"/>
                        <a:ext cx="1584400" cy="7673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44835" y="-24825"/>
            <a:ext cx="41520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Отражение света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8539" y="1628055"/>
            <a:ext cx="53495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Закон отражения света 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(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Снеллиус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в 1736 г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):</a:t>
            </a:r>
          </a:p>
          <a:p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- 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Луч, падающий на поверхность, луч, отраженный от поверхности и перпендикуляр, восстановленный к точке падения луча лежат в одной плоскости;</a:t>
            </a:r>
          </a:p>
          <a:p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-Угол падения равен углу отражения. </a:t>
            </a:r>
            <a:endParaRPr lang="ru-RU" sz="2800" i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8" name="Picture 42" descr="Willebrord Snelliu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92" y="1663958"/>
            <a:ext cx="3487431" cy="500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9831" y="465162"/>
            <a:ext cx="8763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Отражение – это явление, при котором световой луч, подойдя к границе раздела двух сред, меняет свое направление и возвращается в первую среду.</a:t>
            </a:r>
            <a:endParaRPr lang="ru-RU" sz="2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364088" y="2132856"/>
            <a:ext cx="1332781" cy="1944216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364088" y="4097840"/>
            <a:ext cx="3240360" cy="896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6696869" y="2132856"/>
            <a:ext cx="1331515" cy="1905206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688138" y="1916832"/>
            <a:ext cx="0" cy="262931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Дуга 13"/>
          <p:cNvSpPr/>
          <p:nvPr/>
        </p:nvSpPr>
        <p:spPr>
          <a:xfrm>
            <a:off x="6228817" y="2867171"/>
            <a:ext cx="936104" cy="90358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/>
          <p:cNvSpPr/>
          <p:nvPr/>
        </p:nvSpPr>
        <p:spPr>
          <a:xfrm rot="16438537">
            <a:off x="6199629" y="2905201"/>
            <a:ext cx="936104" cy="90358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175636" y="2909970"/>
                <a:ext cx="6480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40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636" y="2909970"/>
                <a:ext cx="648072" cy="7078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627035" y="2954607"/>
                <a:ext cx="6480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ru-RU" sz="40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035" y="2954607"/>
                <a:ext cx="648072" cy="707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680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4" grpId="0" animBg="1"/>
      <p:bldP spid="16" grpId="0" animBg="1"/>
      <p:bldP spid="18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36712"/>
            <a:ext cx="8136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2.1 Оптика. История изучения законов геометрической оптики.</a:t>
            </a:r>
          </a:p>
          <a:p>
            <a:r>
              <a:rPr lang="ru-RU" sz="3600" b="1" dirty="0">
                <a:solidFill>
                  <a:srgbClr val="7030A0"/>
                </a:solidFill>
              </a:rPr>
              <a:t>2.2 Распространение света. Отражение света. Получение изображения в зеркалах.</a:t>
            </a:r>
          </a:p>
          <a:p>
            <a:r>
              <a:rPr lang="ru-RU" sz="3600" b="1" dirty="0">
                <a:solidFill>
                  <a:srgbClr val="7030A0"/>
                </a:solidFill>
              </a:rPr>
              <a:t>2.3 Преломление света. Полное внутреннее отражение.</a:t>
            </a:r>
          </a:p>
          <a:p>
            <a:r>
              <a:rPr lang="ru-RU" sz="3600" b="1" dirty="0">
                <a:solidFill>
                  <a:srgbClr val="7030A0"/>
                </a:solidFill>
              </a:rPr>
              <a:t>2.4 Линзы. Построение изображения в линзах.</a:t>
            </a:r>
          </a:p>
        </p:txBody>
      </p:sp>
    </p:spTree>
    <p:extLst>
      <p:ext uri="{BB962C8B-B14F-4D97-AF65-F5344CB8AC3E}">
        <p14:creationId xmlns:p14="http://schemas.microsoft.com/office/powerpoint/2010/main" val="461069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59" y="584775"/>
            <a:ext cx="4888353" cy="2340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004048" y="584775"/>
            <a:ext cx="4139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.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45907" y="4365104"/>
            <a:ext cx="14766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α </a:t>
            </a:r>
            <a:r>
              <a:rPr lang="ru-RU" sz="4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= </a:t>
            </a:r>
            <a:r>
              <a:rPr lang="el-GR" sz="4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β</a:t>
            </a:r>
            <a:endParaRPr lang="ru-RU" sz="4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97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1992755" y="65088"/>
            <a:ext cx="4681537" cy="70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Отражение света</a:t>
            </a:r>
          </a:p>
        </p:txBody>
      </p:sp>
      <p:pic>
        <p:nvPicPr>
          <p:cNvPr id="37891" name="Picture 5" descr="отражение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90800"/>
            <a:ext cx="37719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6" descr="отражение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5" y="2924175"/>
            <a:ext cx="44767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7"/>
          <p:cNvSpPr txBox="1">
            <a:spLocks noChangeArrowheads="1"/>
          </p:cNvSpPr>
          <p:nvPr/>
        </p:nvSpPr>
        <p:spPr bwMode="auto">
          <a:xfrm>
            <a:off x="4793110" y="880920"/>
            <a:ext cx="435089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Зеркальное отражение</a:t>
            </a:r>
          </a:p>
          <a:p>
            <a:pPr eaLnBrk="1" hangingPunct="1">
              <a:spcBef>
                <a:spcPct val="50000"/>
              </a:spcBef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гладкая поверхность</a:t>
            </a:r>
            <a:endParaRPr lang="ru-RU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7894" name="Text Box 8"/>
          <p:cNvSpPr txBox="1">
            <a:spLocks noChangeArrowheads="1"/>
          </p:cNvSpPr>
          <p:nvPr/>
        </p:nvSpPr>
        <p:spPr bwMode="auto">
          <a:xfrm>
            <a:off x="175342" y="864250"/>
            <a:ext cx="4828705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Рассеянное 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отражение (диффузное)</a:t>
            </a:r>
            <a:endParaRPr lang="ru-RU" sz="28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шероховатая поверхность</a:t>
            </a:r>
            <a:endParaRPr lang="ru-RU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49154" name="Picture 2" descr="https://1posvetu.ru/wp-content/uploads/2016/09/diffuse-reflectance-650x2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36" y="2590800"/>
            <a:ext cx="8717526" cy="386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9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3" grpId="0"/>
      <p:bldP spid="3789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6294" y="0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Плоское зеркало</a:t>
            </a:r>
            <a:endParaRPr lang="ru-RU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81" name="TextBox 15380"/>
          <p:cNvSpPr txBox="1"/>
          <p:nvPr/>
        </p:nvSpPr>
        <p:spPr>
          <a:xfrm>
            <a:off x="135892" y="5068302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Изображение: 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прямое, мнимое, зеркальное, равное.</a:t>
            </a:r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Археологи обнаружили первые небольшие зеркала из олова, золота и платины, относящиеся к эпохе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Бронзы (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IV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век до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н.э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).</a:t>
            </a:r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Современную историю зеркал отсчитывают с XIII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века.</a:t>
            </a:r>
            <a:endParaRPr lang="ru-RU" sz="2400" i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698" y="548680"/>
            <a:ext cx="9468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Плоское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 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зеркало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− это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тело с полированной или покрытой отражающим слоем (серебро, золото, алюминий и т. д.)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поверхностью.</a:t>
            </a:r>
            <a:endParaRPr lang="ru-RU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49009"/>
            <a:ext cx="7111728" cy="338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822" y="1556792"/>
            <a:ext cx="2458057" cy="3511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35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18" y="176598"/>
            <a:ext cx="7106732" cy="3387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7504" y="3692931"/>
                <a:ext cx="8640960" cy="2369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Для наблюдения изображения важна только часть зеркала (АС), от которой лучи после отражения попадают непосредственно в глаз. </a:t>
                </a:r>
              </a:p>
              <a:p>
                <a:r>
                  <a:rPr lang="ru-RU" sz="2400" dirty="0" smtClean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С уменьшением зеркала, уменьшается та область пространства откуда можно видеть изображение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ru-RU" sz="2400" b="0" dirty="0" smtClean="0">
                  <a:solidFill>
                    <a:schemeClr val="tx2">
                      <a:lumMod val="50000"/>
                    </a:schemeClr>
                  </a:solidFill>
                  <a:latin typeface="Georgia" pitchFamily="18" charset="0"/>
                </a:endParaRPr>
              </a:p>
              <a:p>
                <a:r>
                  <a:rPr lang="ru-RU" sz="2400" dirty="0" smtClean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Эта часть пространства называется </a:t>
                </a:r>
                <a:r>
                  <a:rPr lang="ru-RU" sz="2800" i="1" dirty="0" smtClean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область видения.</a:t>
                </a:r>
                <a:endParaRPr lang="ru-RU" sz="2800" i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692931"/>
                <a:ext cx="8640960" cy="2369880"/>
              </a:xfrm>
              <a:prstGeom prst="rect">
                <a:avLst/>
              </a:prstGeom>
              <a:blipFill rotWithShape="1">
                <a:blip r:embed="rId3"/>
                <a:stretch>
                  <a:fillRect l="-1129" t="-2057" r="-1764" b="-7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88" y="260648"/>
            <a:ext cx="8164975" cy="3303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22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026231" cy="534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96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6294" y="0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Сферическое  зеркало</a:t>
            </a:r>
            <a:endParaRPr lang="ru-RU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81" name="TextBox 15380"/>
          <p:cNvSpPr txBox="1"/>
          <p:nvPr/>
        </p:nvSpPr>
        <p:spPr>
          <a:xfrm>
            <a:off x="117120" y="4124053"/>
            <a:ext cx="8640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О - оптический центр зеркала. 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Центр сферы, из которой вырезан сегмент.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P - 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полюс зеркала. 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Вершина сферического сегмента.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OP –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главная оптическая ось.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OK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– побочная оптическая ось.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F –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главный фокус.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FD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– фокальная плоскость.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698" y="548680"/>
            <a:ext cx="8999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Сферическое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 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зеркало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− это зеркально отражающая поверхность  тела , имеющую форму сферического сегмента.</a:t>
            </a:r>
            <a:endParaRPr lang="ru-RU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556792"/>
            <a:ext cx="266429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547308"/>
            <a:ext cx="2166368" cy="2313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786" y="1307592"/>
            <a:ext cx="2543638" cy="2967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63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9512" y="260648"/>
                <a:ext cx="8964488" cy="6370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rabicPeriod"/>
                </a:pPr>
                <a:r>
                  <a:rPr lang="ru-RU" sz="2400" dirty="0" smtClean="0"/>
                  <a:t>Телеграфный столб, освещенный Солнцем, отбрасывает тень длиной 6,9 м, а вертикальный шест высотой 1 м дает тень 1,1м. Какова высота телеграфного столба?</a:t>
                </a:r>
              </a:p>
              <a:p>
                <a:pPr marL="457200" indent="-457200">
                  <a:buAutoNum type="arabicPeriod"/>
                </a:pPr>
                <a:r>
                  <a:rPr lang="ru-RU" sz="2400" dirty="0"/>
                  <a:t>Шар диаметром 20см находится на расстоянии 2м от лампочки. На каком расстоянии надо расположить шар от экрана, чтобы диаметр тени был 70см?</a:t>
                </a:r>
              </a:p>
              <a:p>
                <a:pPr marL="457200" indent="-457200">
                  <a:buAutoNum type="arabicPeriod"/>
                </a:pPr>
                <a:r>
                  <a:rPr lang="ru-RU" sz="2400" dirty="0"/>
                  <a:t>Человек ростом 170 идет со скоростью 1м/с по направлению к уличному фонарю. В некоторой момент времени длина тени длина тени человека была 180 см, а через 2с длина тени стала 130см. На какой высоте висит фонарь?</a:t>
                </a:r>
              </a:p>
              <a:p>
                <a:pPr marL="457200" indent="-457200">
                  <a:buAutoNum type="arabicPeriod"/>
                </a:pPr>
                <a:r>
                  <a:rPr lang="ru-RU" sz="2400" dirty="0"/>
                  <a:t>Требуется осветить дно колодца, направив на него солнечные лучи. Как надо расположить плоское зеркало ,если лучи Солнца падают под углом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/>
                          </a:rPr>
                          <m:t>60</m:t>
                        </m:r>
                      </m:e>
                      <m:sup>
                        <m:r>
                          <a:rPr lang="ru-RU" sz="24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ru-RU" sz="2400" dirty="0"/>
                  <a:t> к земной поверхности?</a:t>
                </a:r>
              </a:p>
              <a:p>
                <a:pPr marL="457200" indent="-457200">
                  <a:buAutoNum type="arabicPeriod"/>
                </a:pPr>
                <a:r>
                  <a:rPr lang="ru-RU" sz="2400" dirty="0"/>
                  <a:t>Человек приближается к плоскому зеркалу со скоростью 1,2м/с. Со какой  скоростью он движется к своему изображению?</a:t>
                </a:r>
              </a:p>
              <a:p>
                <a:pPr marL="457200" indent="-457200">
                  <a:buAutoNum type="arabicPeriod"/>
                </a:pPr>
                <a:endParaRPr lang="ru-RU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60648"/>
                <a:ext cx="8964488" cy="6370975"/>
              </a:xfrm>
              <a:prstGeom prst="rect">
                <a:avLst/>
              </a:prstGeom>
              <a:blipFill rotWithShape="1">
                <a:blip r:embed="rId2"/>
                <a:stretch>
                  <a:fillRect l="-884" t="-766" r="-14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7056"/>
            <a:ext cx="8893726" cy="4198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76" y="1463696"/>
            <a:ext cx="8687103" cy="17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75" y="1012448"/>
            <a:ext cx="8506162" cy="560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30" y="0"/>
            <a:ext cx="8633806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67" y="2217410"/>
            <a:ext cx="8939515" cy="351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26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вопрос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0360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907704" y="169496"/>
            <a:ext cx="56170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Преломление света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815827"/>
            <a:ext cx="8640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Преломление- это явление, при котором световой луч, подойдя к границе раздела двух сред, проходит во вторую среду и  может изменить свое направление. </a:t>
            </a:r>
            <a:endParaRPr lang="ru-RU" sz="3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7111" name="Picture 7" descr="https://upload.wikimedia.org/wikipedia/commons/thumb/1/13/F%C3%A9nyt%C3%B6r%C3%A9s.jpg/800px-F%C3%A9nyt%C3%B6r%C3%A9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56" y="962416"/>
            <a:ext cx="7358087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0" y="1412776"/>
            <a:ext cx="8985978" cy="4454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15354"/>
            <a:ext cx="3600400" cy="4400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62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2"/>
          <p:cNvSpPr txBox="1">
            <a:spLocks noChangeArrowheads="1"/>
          </p:cNvSpPr>
          <p:nvPr/>
        </p:nvSpPr>
        <p:spPr bwMode="auto">
          <a:xfrm>
            <a:off x="1907704" y="169496"/>
            <a:ext cx="56170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Преломление света</a:t>
            </a:r>
          </a:p>
        </p:txBody>
      </p:sp>
      <p:sp>
        <p:nvSpPr>
          <p:cNvPr id="7174" name="Text Box 3"/>
          <p:cNvSpPr txBox="1">
            <a:spLocks noChangeArrowheads="1"/>
          </p:cNvSpPr>
          <p:nvPr/>
        </p:nvSpPr>
        <p:spPr bwMode="auto">
          <a:xfrm>
            <a:off x="395536" y="836712"/>
            <a:ext cx="8670052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преломления света: </a:t>
            </a:r>
            <a:endParaRPr lang="ru-RU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луч </a:t>
            </a:r>
            <a:r>
              <a:rPr lang="ru-RU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падающий на поверхность, луч преломленный и перпендикуляр, восставленный в точке падения лежат в одной плоскости; </a:t>
            </a:r>
            <a:endParaRPr lang="ru-RU" i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отношения </a:t>
            </a:r>
            <a:r>
              <a:rPr lang="ru-RU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синуса угла падения к синусу угла </a:t>
            </a:r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преломления </a:t>
            </a:r>
            <a:r>
              <a:rPr lang="ru-RU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есть величина постоянная для данных двух сред.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308326"/>
              </p:ext>
            </p:extLst>
          </p:nvPr>
        </p:nvGraphicFramePr>
        <p:xfrm>
          <a:off x="2411760" y="3813073"/>
          <a:ext cx="20574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3" name="Формула" r:id="rId3" imgW="622080" imgH="419040" progId="Equation.3">
                  <p:embed/>
                </p:oleObj>
              </mc:Choice>
              <mc:Fallback>
                <p:oleObj name="Формула" r:id="rId3" imgW="6220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3813073"/>
                        <a:ext cx="2057400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004048" y="4941168"/>
            <a:ext cx="3816424" cy="17281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724128" y="3637479"/>
            <a:ext cx="1080120" cy="1303689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804248" y="3637479"/>
            <a:ext cx="0" cy="288786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6804248" y="4941168"/>
            <a:ext cx="720502" cy="1584176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35"/>
          <p:cNvGrpSpPr>
            <a:grpSpLocks/>
          </p:cNvGrpSpPr>
          <p:nvPr/>
        </p:nvGrpSpPr>
        <p:grpSpPr bwMode="auto">
          <a:xfrm>
            <a:off x="6267457" y="4073423"/>
            <a:ext cx="504825" cy="431800"/>
            <a:chOff x="1655" y="3113"/>
            <a:chExt cx="318" cy="272"/>
          </a:xfrm>
        </p:grpSpPr>
        <p:sp>
          <p:nvSpPr>
            <p:cNvPr id="46" name="Freeform 19"/>
            <p:cNvSpPr>
              <a:spLocks/>
            </p:cNvSpPr>
            <p:nvPr/>
          </p:nvSpPr>
          <p:spPr bwMode="auto">
            <a:xfrm>
              <a:off x="1792" y="3249"/>
              <a:ext cx="181" cy="136"/>
            </a:xfrm>
            <a:custGeom>
              <a:avLst/>
              <a:gdLst>
                <a:gd name="T0" fmla="*/ 0 w 136"/>
                <a:gd name="T1" fmla="*/ 356 h 52"/>
                <a:gd name="T2" fmla="*/ 81 w 136"/>
                <a:gd name="T3" fmla="*/ 47 h 52"/>
                <a:gd name="T4" fmla="*/ 241 w 136"/>
                <a:gd name="T5" fmla="*/ 47 h 52"/>
                <a:gd name="T6" fmla="*/ 0 60000 65536"/>
                <a:gd name="T7" fmla="*/ 0 60000 65536"/>
                <a:gd name="T8" fmla="*/ 0 60000 65536"/>
                <a:gd name="T9" fmla="*/ 0 w 136"/>
                <a:gd name="T10" fmla="*/ 0 h 52"/>
                <a:gd name="T11" fmla="*/ 136 w 136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" h="52">
                  <a:moveTo>
                    <a:pt x="0" y="52"/>
                  </a:moveTo>
                  <a:cubicBezTo>
                    <a:pt x="11" y="33"/>
                    <a:pt x="23" y="14"/>
                    <a:pt x="46" y="7"/>
                  </a:cubicBezTo>
                  <a:cubicBezTo>
                    <a:pt x="69" y="0"/>
                    <a:pt x="102" y="3"/>
                    <a:pt x="136" y="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47" name="Object 22"/>
            <p:cNvGraphicFramePr>
              <a:graphicFrameLocks noChangeAspect="1"/>
            </p:cNvGraphicFramePr>
            <p:nvPr/>
          </p:nvGraphicFramePr>
          <p:xfrm>
            <a:off x="1655" y="3113"/>
            <a:ext cx="227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64" name="Формула" r:id="rId5" imgW="152280" imgH="139680" progId="Equation.3">
                    <p:embed/>
                  </p:oleObj>
                </mc:Choice>
                <mc:Fallback>
                  <p:oleObj name="Формула" r:id="rId5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55" y="3113"/>
                          <a:ext cx="227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8" name="Group 36"/>
          <p:cNvGrpSpPr>
            <a:grpSpLocks/>
          </p:cNvGrpSpPr>
          <p:nvPr/>
        </p:nvGrpSpPr>
        <p:grpSpPr bwMode="auto">
          <a:xfrm>
            <a:off x="6772283" y="5417016"/>
            <a:ext cx="354013" cy="412750"/>
            <a:chOff x="1967" y="3806"/>
            <a:chExt cx="223" cy="260"/>
          </a:xfrm>
        </p:grpSpPr>
        <p:grpSp>
          <p:nvGrpSpPr>
            <p:cNvPr id="49" name="Group 34"/>
            <p:cNvGrpSpPr>
              <a:grpSpLocks/>
            </p:cNvGrpSpPr>
            <p:nvPr/>
          </p:nvGrpSpPr>
          <p:grpSpPr bwMode="auto">
            <a:xfrm rot="8471510">
              <a:off x="1967" y="3806"/>
              <a:ext cx="148" cy="71"/>
              <a:chOff x="2018" y="3376"/>
              <a:chExt cx="182" cy="99"/>
            </a:xfrm>
          </p:grpSpPr>
          <p:sp>
            <p:nvSpPr>
              <p:cNvPr id="51" name="Freeform 20"/>
              <p:cNvSpPr>
                <a:spLocks/>
              </p:cNvSpPr>
              <p:nvPr/>
            </p:nvSpPr>
            <p:spPr bwMode="auto">
              <a:xfrm>
                <a:off x="2018" y="3423"/>
                <a:ext cx="136" cy="52"/>
              </a:xfrm>
              <a:custGeom>
                <a:avLst/>
                <a:gdLst>
                  <a:gd name="T0" fmla="*/ 0 w 136"/>
                  <a:gd name="T1" fmla="*/ 7 h 52"/>
                  <a:gd name="T2" fmla="*/ 91 w 136"/>
                  <a:gd name="T3" fmla="*/ 7 h 52"/>
                  <a:gd name="T4" fmla="*/ 136 w 136"/>
                  <a:gd name="T5" fmla="*/ 52 h 52"/>
                  <a:gd name="T6" fmla="*/ 0 60000 65536"/>
                  <a:gd name="T7" fmla="*/ 0 60000 65536"/>
                  <a:gd name="T8" fmla="*/ 0 60000 65536"/>
                  <a:gd name="T9" fmla="*/ 0 w 136"/>
                  <a:gd name="T10" fmla="*/ 0 h 52"/>
                  <a:gd name="T11" fmla="*/ 136 w 136"/>
                  <a:gd name="T12" fmla="*/ 52 h 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6" h="52">
                    <a:moveTo>
                      <a:pt x="0" y="7"/>
                    </a:moveTo>
                    <a:cubicBezTo>
                      <a:pt x="34" y="3"/>
                      <a:pt x="68" y="0"/>
                      <a:pt x="91" y="7"/>
                    </a:cubicBezTo>
                    <a:cubicBezTo>
                      <a:pt x="114" y="14"/>
                      <a:pt x="125" y="33"/>
                      <a:pt x="136" y="5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21"/>
              <p:cNvSpPr>
                <a:spLocks/>
              </p:cNvSpPr>
              <p:nvPr/>
            </p:nvSpPr>
            <p:spPr bwMode="auto">
              <a:xfrm>
                <a:off x="2018" y="3376"/>
                <a:ext cx="182" cy="54"/>
              </a:xfrm>
              <a:custGeom>
                <a:avLst/>
                <a:gdLst>
                  <a:gd name="T0" fmla="*/ 0 w 182"/>
                  <a:gd name="T1" fmla="*/ 8 h 54"/>
                  <a:gd name="T2" fmla="*/ 91 w 182"/>
                  <a:gd name="T3" fmla="*/ 8 h 54"/>
                  <a:gd name="T4" fmla="*/ 182 w 182"/>
                  <a:gd name="T5" fmla="*/ 54 h 54"/>
                  <a:gd name="T6" fmla="*/ 0 60000 65536"/>
                  <a:gd name="T7" fmla="*/ 0 60000 65536"/>
                  <a:gd name="T8" fmla="*/ 0 60000 65536"/>
                  <a:gd name="T9" fmla="*/ 0 w 182"/>
                  <a:gd name="T10" fmla="*/ 0 h 54"/>
                  <a:gd name="T11" fmla="*/ 182 w 182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2" h="54">
                    <a:moveTo>
                      <a:pt x="0" y="8"/>
                    </a:moveTo>
                    <a:cubicBezTo>
                      <a:pt x="30" y="4"/>
                      <a:pt x="61" y="0"/>
                      <a:pt x="91" y="8"/>
                    </a:cubicBezTo>
                    <a:cubicBezTo>
                      <a:pt x="121" y="16"/>
                      <a:pt x="151" y="35"/>
                      <a:pt x="182" y="5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aphicFrame>
          <p:nvGraphicFramePr>
            <p:cNvPr id="50" name="Object 23"/>
            <p:cNvGraphicFramePr>
              <a:graphicFrameLocks noChangeAspect="1"/>
            </p:cNvGraphicFramePr>
            <p:nvPr/>
          </p:nvGraphicFramePr>
          <p:xfrm>
            <a:off x="2034" y="3862"/>
            <a:ext cx="156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65" name="Формула" r:id="rId7" imgW="126720" imgH="164880" progId="Equation.3">
                    <p:embed/>
                  </p:oleObj>
                </mc:Choice>
                <mc:Fallback>
                  <p:oleObj name="Формула" r:id="rId7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4" y="3862"/>
                          <a:ext cx="156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51520" y="5020434"/>
                <a:ext cx="4859821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𝜶</m:t>
                    </m:r>
                    <m:r>
                      <a:rPr lang="ru-RU" sz="2400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−угол падения</m:t>
                    </m:r>
                  </m:oMath>
                </a14:m>
                <a:r>
                  <a:rPr lang="ru-RU" sz="2400" i="1" dirty="0" smtClean="0">
                    <a:solidFill>
                      <a:schemeClr val="bg2">
                        <a:lumMod val="10000"/>
                      </a:schemeClr>
                    </a:solidFill>
                    <a:latin typeface="Georgia" pitchFamily="18" charset="0"/>
                    <a:ea typeface="Cambria Math"/>
                    <a:cs typeface="Times New Roman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ru-RU" sz="24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𝜸</m:t>
                    </m:r>
                    <m:r>
                      <a:rPr lang="ru-RU" sz="24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−угол преломления</m:t>
                    </m:r>
                  </m:oMath>
                </a14:m>
                <a:r>
                  <a:rPr lang="ru-RU" sz="2400" b="1" i="1" dirty="0" smtClean="0">
                    <a:solidFill>
                      <a:schemeClr val="bg2">
                        <a:lumMod val="10000"/>
                      </a:schemeClr>
                    </a:solidFill>
                    <a:latin typeface="Georgia" pitchFamily="18" charset="0"/>
                    <a:ea typeface="Cambria Math"/>
                    <a:cs typeface="Times New Roman" pitchFamily="18" charset="0"/>
                  </a:rPr>
                  <a:t> </a:t>
                </a:r>
              </a:p>
              <a:p>
                <a:r>
                  <a:rPr lang="en-US" sz="2400" i="1" dirty="0" smtClean="0">
                    <a:solidFill>
                      <a:schemeClr val="bg2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  <a:cs typeface="Times New Roman" pitchFamily="18" charset="0"/>
                  </a:rPr>
                  <a:t>n</a:t>
                </a:r>
                <a:r>
                  <a:rPr lang="ru-RU" sz="2400" dirty="0" smtClean="0">
                    <a:solidFill>
                      <a:schemeClr val="bg2">
                        <a:lumMod val="1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 – относительный показатель </a:t>
                </a:r>
                <a:r>
                  <a:rPr lang="ru-RU" sz="2400" dirty="0">
                    <a:solidFill>
                      <a:schemeClr val="bg2">
                        <a:lumMod val="1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преломления </a:t>
                </a:r>
                <a:r>
                  <a:rPr lang="ru-RU" sz="2400" dirty="0" smtClean="0">
                    <a:solidFill>
                      <a:schemeClr val="bg2">
                        <a:lumMod val="1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двух сред</a:t>
                </a:r>
                <a:endParaRPr lang="ru-RU" sz="2400" dirty="0">
                  <a:solidFill>
                    <a:schemeClr val="bg2">
                      <a:lumMod val="10000"/>
                    </a:schemeClr>
                  </a:solidFill>
                  <a:latin typeface="Georgia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020434"/>
                <a:ext cx="4859821" cy="1569660"/>
              </a:xfrm>
              <a:prstGeom prst="rect">
                <a:avLst/>
              </a:prstGeom>
              <a:blipFill rotWithShape="1">
                <a:blip r:embed="rId9"/>
                <a:stretch>
                  <a:fillRect l="-2008" b="-81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084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4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вопрос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91684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060464"/>
              </p:ext>
            </p:extLst>
          </p:nvPr>
        </p:nvGraphicFramePr>
        <p:xfrm>
          <a:off x="3760936" y="4247368"/>
          <a:ext cx="3619500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46" name="Формула" r:id="rId3" imgW="1333440" imgH="431640" progId="Equation.3">
                  <p:embed/>
                </p:oleObj>
              </mc:Choice>
              <mc:Fallback>
                <p:oleObj name="Формула" r:id="rId3" imgW="1333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0936" y="4247368"/>
                        <a:ext cx="3619500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47" name="Group 7"/>
          <p:cNvGrpSpPr>
            <a:grpSpLocks/>
          </p:cNvGrpSpPr>
          <p:nvPr/>
        </p:nvGrpSpPr>
        <p:grpSpPr bwMode="auto">
          <a:xfrm>
            <a:off x="250825" y="981076"/>
            <a:ext cx="3744913" cy="2833688"/>
            <a:chOff x="158" y="618"/>
            <a:chExt cx="2359" cy="1785"/>
          </a:xfrm>
        </p:grpSpPr>
        <p:sp>
          <p:nvSpPr>
            <p:cNvPr id="10249" name="Line 8"/>
            <p:cNvSpPr>
              <a:spLocks noChangeShapeType="1"/>
            </p:cNvSpPr>
            <p:nvPr/>
          </p:nvSpPr>
          <p:spPr bwMode="auto">
            <a:xfrm>
              <a:off x="249" y="1571"/>
              <a:ext cx="2268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0" name="Line 9"/>
            <p:cNvSpPr>
              <a:spLocks noChangeShapeType="1"/>
            </p:cNvSpPr>
            <p:nvPr/>
          </p:nvSpPr>
          <p:spPr bwMode="auto">
            <a:xfrm>
              <a:off x="1292" y="664"/>
              <a:ext cx="0" cy="16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1" name="Line 10"/>
            <p:cNvSpPr>
              <a:spLocks noChangeShapeType="1"/>
            </p:cNvSpPr>
            <p:nvPr/>
          </p:nvSpPr>
          <p:spPr bwMode="auto">
            <a:xfrm>
              <a:off x="567" y="1072"/>
              <a:ext cx="271" cy="182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2" name="Line 11"/>
            <p:cNvSpPr>
              <a:spLocks noChangeShapeType="1"/>
            </p:cNvSpPr>
            <p:nvPr/>
          </p:nvSpPr>
          <p:spPr bwMode="auto">
            <a:xfrm>
              <a:off x="295" y="891"/>
              <a:ext cx="997" cy="68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3" name="Line 12"/>
            <p:cNvSpPr>
              <a:spLocks noChangeShapeType="1"/>
            </p:cNvSpPr>
            <p:nvPr/>
          </p:nvSpPr>
          <p:spPr bwMode="auto">
            <a:xfrm>
              <a:off x="1292" y="1571"/>
              <a:ext cx="409" cy="7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254" name="Group 13"/>
            <p:cNvGrpSpPr>
              <a:grpSpLocks/>
            </p:cNvGrpSpPr>
            <p:nvPr/>
          </p:nvGrpSpPr>
          <p:grpSpPr bwMode="auto">
            <a:xfrm>
              <a:off x="974" y="1163"/>
              <a:ext cx="318" cy="272"/>
              <a:chOff x="1655" y="3113"/>
              <a:chExt cx="318" cy="272"/>
            </a:xfrm>
          </p:grpSpPr>
          <p:sp>
            <p:nvSpPr>
              <p:cNvPr id="10266" name="Freeform 14"/>
              <p:cNvSpPr>
                <a:spLocks/>
              </p:cNvSpPr>
              <p:nvPr/>
            </p:nvSpPr>
            <p:spPr bwMode="auto">
              <a:xfrm>
                <a:off x="1792" y="3249"/>
                <a:ext cx="181" cy="136"/>
              </a:xfrm>
              <a:custGeom>
                <a:avLst/>
                <a:gdLst>
                  <a:gd name="T0" fmla="*/ 0 w 136"/>
                  <a:gd name="T1" fmla="*/ 356 h 52"/>
                  <a:gd name="T2" fmla="*/ 81 w 136"/>
                  <a:gd name="T3" fmla="*/ 47 h 52"/>
                  <a:gd name="T4" fmla="*/ 241 w 136"/>
                  <a:gd name="T5" fmla="*/ 47 h 52"/>
                  <a:gd name="T6" fmla="*/ 0 60000 65536"/>
                  <a:gd name="T7" fmla="*/ 0 60000 65536"/>
                  <a:gd name="T8" fmla="*/ 0 60000 65536"/>
                  <a:gd name="T9" fmla="*/ 0 w 136"/>
                  <a:gd name="T10" fmla="*/ 0 h 52"/>
                  <a:gd name="T11" fmla="*/ 136 w 136"/>
                  <a:gd name="T12" fmla="*/ 52 h 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6" h="52">
                    <a:moveTo>
                      <a:pt x="0" y="52"/>
                    </a:moveTo>
                    <a:cubicBezTo>
                      <a:pt x="11" y="33"/>
                      <a:pt x="23" y="14"/>
                      <a:pt x="46" y="7"/>
                    </a:cubicBezTo>
                    <a:cubicBezTo>
                      <a:pt x="69" y="0"/>
                      <a:pt x="102" y="3"/>
                      <a:pt x="136" y="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aphicFrame>
            <p:nvGraphicFramePr>
              <p:cNvPr id="10245" name="Object 15"/>
              <p:cNvGraphicFramePr>
                <a:graphicFrameLocks noChangeAspect="1"/>
              </p:cNvGraphicFramePr>
              <p:nvPr/>
            </p:nvGraphicFramePr>
            <p:xfrm>
              <a:off x="1655" y="3113"/>
              <a:ext cx="227" cy="2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247" name="Формула" r:id="rId5" imgW="152280" imgH="139680" progId="Equation.3">
                      <p:embed/>
                    </p:oleObj>
                  </mc:Choice>
                  <mc:Fallback>
                    <p:oleObj name="Формула" r:id="rId5" imgW="152280" imgH="1396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55" y="3113"/>
                            <a:ext cx="227" cy="2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0255" name="Group 16"/>
            <p:cNvGrpSpPr>
              <a:grpSpLocks/>
            </p:cNvGrpSpPr>
            <p:nvPr/>
          </p:nvGrpSpPr>
          <p:grpSpPr bwMode="auto">
            <a:xfrm>
              <a:off x="1286" y="1856"/>
              <a:ext cx="223" cy="260"/>
              <a:chOff x="1967" y="3806"/>
              <a:chExt cx="223" cy="260"/>
            </a:xfrm>
          </p:grpSpPr>
          <p:grpSp>
            <p:nvGrpSpPr>
              <p:cNvPr id="10263" name="Group 17"/>
              <p:cNvGrpSpPr>
                <a:grpSpLocks/>
              </p:cNvGrpSpPr>
              <p:nvPr/>
            </p:nvGrpSpPr>
            <p:grpSpPr bwMode="auto">
              <a:xfrm rot="8471510">
                <a:off x="1967" y="3806"/>
                <a:ext cx="148" cy="71"/>
                <a:chOff x="2018" y="3376"/>
                <a:chExt cx="182" cy="99"/>
              </a:xfrm>
            </p:grpSpPr>
            <p:sp>
              <p:nvSpPr>
                <p:cNvPr id="10264" name="Freeform 18"/>
                <p:cNvSpPr>
                  <a:spLocks/>
                </p:cNvSpPr>
                <p:nvPr/>
              </p:nvSpPr>
              <p:spPr bwMode="auto">
                <a:xfrm>
                  <a:off x="2018" y="3423"/>
                  <a:ext cx="136" cy="52"/>
                </a:xfrm>
                <a:custGeom>
                  <a:avLst/>
                  <a:gdLst>
                    <a:gd name="T0" fmla="*/ 0 w 136"/>
                    <a:gd name="T1" fmla="*/ 7 h 52"/>
                    <a:gd name="T2" fmla="*/ 91 w 136"/>
                    <a:gd name="T3" fmla="*/ 7 h 52"/>
                    <a:gd name="T4" fmla="*/ 136 w 136"/>
                    <a:gd name="T5" fmla="*/ 52 h 52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52"/>
                    <a:gd name="T11" fmla="*/ 136 w 136"/>
                    <a:gd name="T12" fmla="*/ 52 h 5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52">
                      <a:moveTo>
                        <a:pt x="0" y="7"/>
                      </a:moveTo>
                      <a:cubicBezTo>
                        <a:pt x="34" y="3"/>
                        <a:pt x="68" y="0"/>
                        <a:pt x="91" y="7"/>
                      </a:cubicBezTo>
                      <a:cubicBezTo>
                        <a:pt x="114" y="14"/>
                        <a:pt x="125" y="33"/>
                        <a:pt x="136" y="5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65" name="Freeform 19"/>
                <p:cNvSpPr>
                  <a:spLocks/>
                </p:cNvSpPr>
                <p:nvPr/>
              </p:nvSpPr>
              <p:spPr bwMode="auto">
                <a:xfrm>
                  <a:off x="2018" y="3376"/>
                  <a:ext cx="182" cy="54"/>
                </a:xfrm>
                <a:custGeom>
                  <a:avLst/>
                  <a:gdLst>
                    <a:gd name="T0" fmla="*/ 0 w 182"/>
                    <a:gd name="T1" fmla="*/ 8 h 54"/>
                    <a:gd name="T2" fmla="*/ 91 w 182"/>
                    <a:gd name="T3" fmla="*/ 8 h 54"/>
                    <a:gd name="T4" fmla="*/ 182 w 182"/>
                    <a:gd name="T5" fmla="*/ 54 h 54"/>
                    <a:gd name="T6" fmla="*/ 0 60000 65536"/>
                    <a:gd name="T7" fmla="*/ 0 60000 65536"/>
                    <a:gd name="T8" fmla="*/ 0 60000 65536"/>
                    <a:gd name="T9" fmla="*/ 0 w 182"/>
                    <a:gd name="T10" fmla="*/ 0 h 54"/>
                    <a:gd name="T11" fmla="*/ 182 w 182"/>
                    <a:gd name="T12" fmla="*/ 54 h 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2" h="54">
                      <a:moveTo>
                        <a:pt x="0" y="8"/>
                      </a:moveTo>
                      <a:cubicBezTo>
                        <a:pt x="30" y="4"/>
                        <a:pt x="61" y="0"/>
                        <a:pt x="91" y="8"/>
                      </a:cubicBezTo>
                      <a:cubicBezTo>
                        <a:pt x="121" y="16"/>
                        <a:pt x="151" y="35"/>
                        <a:pt x="182" y="5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aphicFrame>
            <p:nvGraphicFramePr>
              <p:cNvPr id="10244" name="Object 20"/>
              <p:cNvGraphicFramePr>
                <a:graphicFrameLocks noChangeAspect="1"/>
              </p:cNvGraphicFramePr>
              <p:nvPr/>
            </p:nvGraphicFramePr>
            <p:xfrm>
              <a:off x="2033" y="3861"/>
              <a:ext cx="157" cy="2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248" name="Формула" r:id="rId7" imgW="126720" imgH="164880" progId="Equation.3">
                      <p:embed/>
                    </p:oleObj>
                  </mc:Choice>
                  <mc:Fallback>
                    <p:oleObj name="Формула" r:id="rId7" imgW="126720" imgH="1648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33" y="3861"/>
                            <a:ext cx="157" cy="20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256" name="Text Box 21"/>
            <p:cNvSpPr txBox="1">
              <a:spLocks noChangeArrowheads="1"/>
            </p:cNvSpPr>
            <p:nvPr/>
          </p:nvSpPr>
          <p:spPr bwMode="auto">
            <a:xfrm>
              <a:off x="1020" y="1571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b="1"/>
                <a:t>А</a:t>
              </a:r>
            </a:p>
          </p:txBody>
        </p:sp>
        <p:sp>
          <p:nvSpPr>
            <p:cNvPr id="10257" name="Text Box 22"/>
            <p:cNvSpPr txBox="1">
              <a:spLocks noChangeArrowheads="1"/>
            </p:cNvSpPr>
            <p:nvPr/>
          </p:nvSpPr>
          <p:spPr bwMode="auto">
            <a:xfrm>
              <a:off x="1701" y="2115"/>
              <a:ext cx="3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b="1" dirty="0" smtClean="0"/>
                <a:t>А</a:t>
              </a:r>
              <a:r>
                <a:rPr lang="ru-RU" sz="1600" b="1" dirty="0" smtClean="0"/>
                <a:t>2</a:t>
              </a:r>
              <a:endParaRPr lang="ru-RU" sz="1600" b="1" dirty="0"/>
            </a:p>
          </p:txBody>
        </p:sp>
        <p:sp>
          <p:nvSpPr>
            <p:cNvPr id="10258" name="Text Box 23"/>
            <p:cNvSpPr txBox="1">
              <a:spLocks noChangeArrowheads="1"/>
            </p:cNvSpPr>
            <p:nvPr/>
          </p:nvSpPr>
          <p:spPr bwMode="auto">
            <a:xfrm>
              <a:off x="295" y="618"/>
              <a:ext cx="3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b="1" dirty="0" smtClean="0"/>
                <a:t>А</a:t>
              </a:r>
              <a:r>
                <a:rPr lang="ru-RU" sz="1600" b="1" dirty="0" smtClean="0"/>
                <a:t>1</a:t>
              </a:r>
              <a:endParaRPr lang="ru-RU" sz="1600" b="1" dirty="0"/>
            </a:p>
          </p:txBody>
        </p:sp>
        <p:sp>
          <p:nvSpPr>
            <p:cNvPr id="10259" name="Text Box 24"/>
            <p:cNvSpPr txBox="1">
              <a:spLocks noChangeArrowheads="1"/>
            </p:cNvSpPr>
            <p:nvPr/>
          </p:nvSpPr>
          <p:spPr bwMode="auto">
            <a:xfrm>
              <a:off x="158" y="1253"/>
              <a:ext cx="2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b="1"/>
                <a:t>М</a:t>
              </a:r>
            </a:p>
          </p:txBody>
        </p:sp>
        <p:sp>
          <p:nvSpPr>
            <p:cNvPr id="10260" name="Text Box 25"/>
            <p:cNvSpPr txBox="1">
              <a:spLocks noChangeArrowheads="1"/>
            </p:cNvSpPr>
            <p:nvPr/>
          </p:nvSpPr>
          <p:spPr bwMode="auto">
            <a:xfrm>
              <a:off x="2245" y="1253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>
                  <a:latin typeface="Arial" charset="0"/>
                </a:rPr>
                <a:t>N</a:t>
              </a:r>
              <a:endParaRPr lang="ru-RU" b="1">
                <a:latin typeface="Arial" charset="0"/>
              </a:endParaRPr>
            </a:p>
          </p:txBody>
        </p:sp>
      </p:grpSp>
      <p:graphicFrame>
        <p:nvGraphicFramePr>
          <p:cNvPr id="10243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814594"/>
              </p:ext>
            </p:extLst>
          </p:nvPr>
        </p:nvGraphicFramePr>
        <p:xfrm>
          <a:off x="113881" y="5805264"/>
          <a:ext cx="3929062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49" name="Формула" r:id="rId9" imgW="1320480" imgH="241200" progId="Equation.3">
                  <p:embed/>
                </p:oleObj>
              </mc:Choice>
              <mc:Fallback>
                <p:oleObj name="Формула" r:id="rId9" imgW="1320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81" y="5805264"/>
                        <a:ext cx="3929062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2247618" y="0"/>
            <a:ext cx="56170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Преломление света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067944" y="981075"/>
                <a:ext cx="4968552" cy="2250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solidFill>
                      <a:schemeClr val="tx2">
                        <a:lumMod val="50000"/>
                      </a:schemeClr>
                    </a:solidFill>
                  </a:rPr>
                  <a:t>Пусть первая среда – вакуум.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𝑠𝑖𝑛</m:t>
                        </m:r>
                        <m:r>
                          <a:rPr lang="en-US" sz="32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𝑠𝑖𝑛</m:t>
                        </m:r>
                        <m:r>
                          <a:rPr lang="en-US" sz="32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𝑐</m:t>
                        </m:r>
                      </m:num>
                      <m:den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ru-RU" sz="32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ср</m:t>
                            </m:r>
                          </m:sub>
                        </m:sSub>
                      </m:den>
                    </m:f>
                    <m:r>
                      <a:rPr lang="en-US" sz="32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ru-RU" sz="32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ср</m:t>
                        </m:r>
                      </m:sub>
                    </m:sSub>
                  </m:oMath>
                </a14:m>
                <a:r>
                  <a:rPr lang="ru-RU" sz="3200" dirty="0" smtClean="0">
                    <a:solidFill>
                      <a:schemeClr val="tx2">
                        <a:lumMod val="50000"/>
                      </a:schemeClr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ru-RU" sz="2800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ср</m:t>
                        </m:r>
                      </m:sub>
                    </m:sSub>
                  </m:oMath>
                </a14:m>
                <a:r>
                  <a:rPr lang="ru-RU" sz="28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 абсолютный показатель преломления среды</a:t>
                </a:r>
                <a:r>
                  <a:rPr lang="en-US" sz="28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ru-RU" sz="2800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981075"/>
                <a:ext cx="4968552" cy="2250296"/>
              </a:xfrm>
              <a:prstGeom prst="rect">
                <a:avLst/>
              </a:prstGeom>
              <a:blipFill rotWithShape="1">
                <a:blip r:embed="rId11"/>
                <a:stretch>
                  <a:fillRect l="-2577" t="-2710" b="-78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700338" y="1054101"/>
            <a:ext cx="575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00338" y="2597077"/>
            <a:ext cx="575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36834" y="4012445"/>
                <a:ext cx="2742674" cy="16422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/>
                          </a:rPr>
                          <m:t>𝑠𝑖𝑛</m:t>
                        </m:r>
                        <m:r>
                          <a:rPr lang="en-US" sz="32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/>
                            <a:ea typeface="Cambria Math"/>
                          </a:rPr>
                          <m:t>𝛼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/>
                          </a:rPr>
                          <m:t>𝑠𝑖𝑛</m:t>
                        </m:r>
                        <m:r>
                          <a:rPr lang="en-US" sz="32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/>
                            <a:ea typeface="Cambria Math"/>
                          </a:rPr>
                          <m:t>𝛾</m:t>
                        </m:r>
                      </m:den>
                    </m:f>
                    <m:r>
                      <a:rPr lang="en-US" sz="3200" i="1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/>
                          </a:rPr>
                          <m:t>𝑐</m:t>
                        </m:r>
                      </m:num>
                      <m:den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effectLst/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effectLst/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3200" i="1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i="1" dirty="0">
                    <a:solidFill>
                      <a:schemeClr val="bg2">
                        <a:lumMod val="10000"/>
                      </a:schemeClr>
                    </a:solidFill>
                    <a:effectLst/>
                  </a:rPr>
                  <a:t> </a:t>
                </a:r>
                <a:endParaRPr lang="en-US" sz="3200" i="1" dirty="0" smtClean="0">
                  <a:solidFill>
                    <a:schemeClr val="bg2">
                      <a:lumMod val="10000"/>
                    </a:schemeClr>
                  </a:solidFill>
                  <a:effectLst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/>
                          </a:rPr>
                          <m:t>𝑠𝑖𝑛</m:t>
                        </m:r>
                        <m:r>
                          <a:rPr lang="en-US" sz="32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/>
                            <a:ea typeface="Cambria Math"/>
                          </a:rPr>
                          <m:t>𝛼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/>
                          </a:rPr>
                          <m:t>𝑠𝑖𝑛</m:t>
                        </m:r>
                        <m:r>
                          <a:rPr lang="en-US" sz="32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/>
                            <a:ea typeface="Cambria Math"/>
                          </a:rPr>
                          <m:t>𝛾</m:t>
                        </m:r>
                      </m:den>
                    </m:f>
                    <m:r>
                      <a:rPr lang="en-US" sz="3200" i="1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/>
                          </a:rPr>
                          <m:t>𝑐</m:t>
                        </m:r>
                      </m:num>
                      <m:den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effectLst/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effectLst/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3200" i="1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i="1" dirty="0" smtClean="0">
                    <a:solidFill>
                      <a:schemeClr val="bg2">
                        <a:lumMod val="10000"/>
                      </a:schemeClr>
                    </a:solidFill>
                    <a:effectLst/>
                  </a:rPr>
                  <a:t> </a:t>
                </a:r>
                <a:endParaRPr lang="ru-RU" sz="3200" i="1" dirty="0">
                  <a:solidFill>
                    <a:schemeClr val="bg2">
                      <a:lumMod val="10000"/>
                    </a:schemeClr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34" y="4012445"/>
                <a:ext cx="2742674" cy="164224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авая фигурная скобка 4"/>
          <p:cNvSpPr/>
          <p:nvPr/>
        </p:nvSpPr>
        <p:spPr>
          <a:xfrm>
            <a:off x="3179508" y="4149080"/>
            <a:ext cx="178647" cy="1368152"/>
          </a:xfrm>
          <a:prstGeom prst="rightBrac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90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4" name="Group 44"/>
          <p:cNvGrpSpPr>
            <a:grpSpLocks/>
          </p:cNvGrpSpPr>
          <p:nvPr/>
        </p:nvGrpSpPr>
        <p:grpSpPr bwMode="auto">
          <a:xfrm>
            <a:off x="250825" y="981076"/>
            <a:ext cx="3744913" cy="2833688"/>
            <a:chOff x="158" y="618"/>
            <a:chExt cx="2359" cy="1785"/>
          </a:xfrm>
        </p:grpSpPr>
        <p:sp>
          <p:nvSpPr>
            <p:cNvPr id="9227" name="Line 6"/>
            <p:cNvSpPr>
              <a:spLocks noChangeShapeType="1"/>
            </p:cNvSpPr>
            <p:nvPr/>
          </p:nvSpPr>
          <p:spPr bwMode="auto">
            <a:xfrm>
              <a:off x="249" y="1571"/>
              <a:ext cx="2268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8" name="Line 7"/>
            <p:cNvSpPr>
              <a:spLocks noChangeShapeType="1"/>
            </p:cNvSpPr>
            <p:nvPr/>
          </p:nvSpPr>
          <p:spPr bwMode="auto">
            <a:xfrm>
              <a:off x="1292" y="664"/>
              <a:ext cx="0" cy="16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9" name="Line 8"/>
            <p:cNvSpPr>
              <a:spLocks noChangeShapeType="1"/>
            </p:cNvSpPr>
            <p:nvPr/>
          </p:nvSpPr>
          <p:spPr bwMode="auto">
            <a:xfrm>
              <a:off x="567" y="1072"/>
              <a:ext cx="271" cy="182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0" name="Line 9"/>
            <p:cNvSpPr>
              <a:spLocks noChangeShapeType="1"/>
            </p:cNvSpPr>
            <p:nvPr/>
          </p:nvSpPr>
          <p:spPr bwMode="auto">
            <a:xfrm>
              <a:off x="295" y="891"/>
              <a:ext cx="997" cy="68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1" name="Line 10"/>
            <p:cNvSpPr>
              <a:spLocks noChangeShapeType="1"/>
            </p:cNvSpPr>
            <p:nvPr/>
          </p:nvSpPr>
          <p:spPr bwMode="auto">
            <a:xfrm>
              <a:off x="1292" y="1571"/>
              <a:ext cx="409" cy="7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232" name="Group 19"/>
            <p:cNvGrpSpPr>
              <a:grpSpLocks/>
            </p:cNvGrpSpPr>
            <p:nvPr/>
          </p:nvGrpSpPr>
          <p:grpSpPr bwMode="auto">
            <a:xfrm>
              <a:off x="974" y="1163"/>
              <a:ext cx="318" cy="272"/>
              <a:chOff x="1655" y="3113"/>
              <a:chExt cx="318" cy="272"/>
            </a:xfrm>
          </p:grpSpPr>
          <p:sp>
            <p:nvSpPr>
              <p:cNvPr id="9244" name="Freeform 20"/>
              <p:cNvSpPr>
                <a:spLocks/>
              </p:cNvSpPr>
              <p:nvPr/>
            </p:nvSpPr>
            <p:spPr bwMode="auto">
              <a:xfrm>
                <a:off x="1792" y="3249"/>
                <a:ext cx="181" cy="136"/>
              </a:xfrm>
              <a:custGeom>
                <a:avLst/>
                <a:gdLst>
                  <a:gd name="T0" fmla="*/ 0 w 136"/>
                  <a:gd name="T1" fmla="*/ 356 h 52"/>
                  <a:gd name="T2" fmla="*/ 81 w 136"/>
                  <a:gd name="T3" fmla="*/ 47 h 52"/>
                  <a:gd name="T4" fmla="*/ 241 w 136"/>
                  <a:gd name="T5" fmla="*/ 47 h 52"/>
                  <a:gd name="T6" fmla="*/ 0 60000 65536"/>
                  <a:gd name="T7" fmla="*/ 0 60000 65536"/>
                  <a:gd name="T8" fmla="*/ 0 60000 65536"/>
                  <a:gd name="T9" fmla="*/ 0 w 136"/>
                  <a:gd name="T10" fmla="*/ 0 h 52"/>
                  <a:gd name="T11" fmla="*/ 136 w 136"/>
                  <a:gd name="T12" fmla="*/ 52 h 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6" h="52">
                    <a:moveTo>
                      <a:pt x="0" y="52"/>
                    </a:moveTo>
                    <a:cubicBezTo>
                      <a:pt x="11" y="33"/>
                      <a:pt x="23" y="14"/>
                      <a:pt x="46" y="7"/>
                    </a:cubicBezTo>
                    <a:cubicBezTo>
                      <a:pt x="69" y="0"/>
                      <a:pt x="102" y="3"/>
                      <a:pt x="136" y="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aphicFrame>
            <p:nvGraphicFramePr>
              <p:cNvPr id="9220" name="Object 21"/>
              <p:cNvGraphicFramePr>
                <a:graphicFrameLocks noChangeAspect="1"/>
              </p:cNvGraphicFramePr>
              <p:nvPr/>
            </p:nvGraphicFramePr>
            <p:xfrm>
              <a:off x="1655" y="3113"/>
              <a:ext cx="227" cy="2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134" name="Формула" r:id="rId3" imgW="152280" imgH="139680" progId="Equation.3">
                      <p:embed/>
                    </p:oleObj>
                  </mc:Choice>
                  <mc:Fallback>
                    <p:oleObj name="Формула" r:id="rId3" imgW="152280" imgH="1396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55" y="3113"/>
                            <a:ext cx="227" cy="2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9233" name="Group 22"/>
            <p:cNvGrpSpPr>
              <a:grpSpLocks/>
            </p:cNvGrpSpPr>
            <p:nvPr/>
          </p:nvGrpSpPr>
          <p:grpSpPr bwMode="auto">
            <a:xfrm>
              <a:off x="1286" y="1856"/>
              <a:ext cx="223" cy="260"/>
              <a:chOff x="1967" y="3806"/>
              <a:chExt cx="223" cy="260"/>
            </a:xfrm>
          </p:grpSpPr>
          <p:grpSp>
            <p:nvGrpSpPr>
              <p:cNvPr id="9241" name="Group 23"/>
              <p:cNvGrpSpPr>
                <a:grpSpLocks/>
              </p:cNvGrpSpPr>
              <p:nvPr/>
            </p:nvGrpSpPr>
            <p:grpSpPr bwMode="auto">
              <a:xfrm rot="8471510">
                <a:off x="1967" y="3806"/>
                <a:ext cx="148" cy="71"/>
                <a:chOff x="2018" y="3376"/>
                <a:chExt cx="182" cy="99"/>
              </a:xfrm>
            </p:grpSpPr>
            <p:sp>
              <p:nvSpPr>
                <p:cNvPr id="9242" name="Freeform 24"/>
                <p:cNvSpPr>
                  <a:spLocks/>
                </p:cNvSpPr>
                <p:nvPr/>
              </p:nvSpPr>
              <p:spPr bwMode="auto">
                <a:xfrm>
                  <a:off x="2018" y="3423"/>
                  <a:ext cx="136" cy="52"/>
                </a:xfrm>
                <a:custGeom>
                  <a:avLst/>
                  <a:gdLst>
                    <a:gd name="T0" fmla="*/ 0 w 136"/>
                    <a:gd name="T1" fmla="*/ 7 h 52"/>
                    <a:gd name="T2" fmla="*/ 91 w 136"/>
                    <a:gd name="T3" fmla="*/ 7 h 52"/>
                    <a:gd name="T4" fmla="*/ 136 w 136"/>
                    <a:gd name="T5" fmla="*/ 52 h 52"/>
                    <a:gd name="T6" fmla="*/ 0 60000 65536"/>
                    <a:gd name="T7" fmla="*/ 0 60000 65536"/>
                    <a:gd name="T8" fmla="*/ 0 60000 65536"/>
                    <a:gd name="T9" fmla="*/ 0 w 136"/>
                    <a:gd name="T10" fmla="*/ 0 h 52"/>
                    <a:gd name="T11" fmla="*/ 136 w 136"/>
                    <a:gd name="T12" fmla="*/ 52 h 5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6" h="52">
                      <a:moveTo>
                        <a:pt x="0" y="7"/>
                      </a:moveTo>
                      <a:cubicBezTo>
                        <a:pt x="34" y="3"/>
                        <a:pt x="68" y="0"/>
                        <a:pt x="91" y="7"/>
                      </a:cubicBezTo>
                      <a:cubicBezTo>
                        <a:pt x="114" y="14"/>
                        <a:pt x="125" y="33"/>
                        <a:pt x="136" y="5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43" name="Freeform 25"/>
                <p:cNvSpPr>
                  <a:spLocks/>
                </p:cNvSpPr>
                <p:nvPr/>
              </p:nvSpPr>
              <p:spPr bwMode="auto">
                <a:xfrm>
                  <a:off x="2018" y="3376"/>
                  <a:ext cx="182" cy="54"/>
                </a:xfrm>
                <a:custGeom>
                  <a:avLst/>
                  <a:gdLst>
                    <a:gd name="T0" fmla="*/ 0 w 182"/>
                    <a:gd name="T1" fmla="*/ 8 h 54"/>
                    <a:gd name="T2" fmla="*/ 91 w 182"/>
                    <a:gd name="T3" fmla="*/ 8 h 54"/>
                    <a:gd name="T4" fmla="*/ 182 w 182"/>
                    <a:gd name="T5" fmla="*/ 54 h 54"/>
                    <a:gd name="T6" fmla="*/ 0 60000 65536"/>
                    <a:gd name="T7" fmla="*/ 0 60000 65536"/>
                    <a:gd name="T8" fmla="*/ 0 60000 65536"/>
                    <a:gd name="T9" fmla="*/ 0 w 182"/>
                    <a:gd name="T10" fmla="*/ 0 h 54"/>
                    <a:gd name="T11" fmla="*/ 182 w 182"/>
                    <a:gd name="T12" fmla="*/ 54 h 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2" h="54">
                      <a:moveTo>
                        <a:pt x="0" y="8"/>
                      </a:moveTo>
                      <a:cubicBezTo>
                        <a:pt x="30" y="4"/>
                        <a:pt x="61" y="0"/>
                        <a:pt x="91" y="8"/>
                      </a:cubicBezTo>
                      <a:cubicBezTo>
                        <a:pt x="121" y="16"/>
                        <a:pt x="151" y="35"/>
                        <a:pt x="182" y="5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aphicFrame>
            <p:nvGraphicFramePr>
              <p:cNvPr id="9219" name="Object 26"/>
              <p:cNvGraphicFramePr>
                <a:graphicFrameLocks noChangeAspect="1"/>
              </p:cNvGraphicFramePr>
              <p:nvPr/>
            </p:nvGraphicFramePr>
            <p:xfrm>
              <a:off x="2033" y="3861"/>
              <a:ext cx="157" cy="2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135" name="Формула" r:id="rId5" imgW="126720" imgH="164880" progId="Equation.3">
                      <p:embed/>
                    </p:oleObj>
                  </mc:Choice>
                  <mc:Fallback>
                    <p:oleObj name="Формула" r:id="rId5" imgW="126720" imgH="1648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33" y="3861"/>
                            <a:ext cx="157" cy="20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9234" name="Text Box 27"/>
            <p:cNvSpPr txBox="1">
              <a:spLocks noChangeArrowheads="1"/>
            </p:cNvSpPr>
            <p:nvPr/>
          </p:nvSpPr>
          <p:spPr bwMode="auto">
            <a:xfrm>
              <a:off x="1020" y="1571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b="1"/>
                <a:t>А</a:t>
              </a:r>
            </a:p>
          </p:txBody>
        </p:sp>
        <p:sp>
          <p:nvSpPr>
            <p:cNvPr id="9235" name="Text Box 28"/>
            <p:cNvSpPr txBox="1">
              <a:spLocks noChangeArrowheads="1"/>
            </p:cNvSpPr>
            <p:nvPr/>
          </p:nvSpPr>
          <p:spPr bwMode="auto">
            <a:xfrm>
              <a:off x="1701" y="2115"/>
              <a:ext cx="3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b="1"/>
                <a:t>А</a:t>
              </a:r>
              <a:r>
                <a:rPr lang="ru-RU" sz="1600" b="1"/>
                <a:t>2</a:t>
              </a:r>
            </a:p>
          </p:txBody>
        </p:sp>
        <p:sp>
          <p:nvSpPr>
            <p:cNvPr id="9236" name="Text Box 30"/>
            <p:cNvSpPr txBox="1">
              <a:spLocks noChangeArrowheads="1"/>
            </p:cNvSpPr>
            <p:nvPr/>
          </p:nvSpPr>
          <p:spPr bwMode="auto">
            <a:xfrm>
              <a:off x="295" y="618"/>
              <a:ext cx="3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b="1"/>
                <a:t>А</a:t>
              </a:r>
              <a:r>
                <a:rPr lang="ru-RU" sz="1600" b="1"/>
                <a:t>1</a:t>
              </a:r>
            </a:p>
          </p:txBody>
        </p:sp>
        <p:sp>
          <p:nvSpPr>
            <p:cNvPr id="9237" name="Text Box 35"/>
            <p:cNvSpPr txBox="1">
              <a:spLocks noChangeArrowheads="1"/>
            </p:cNvSpPr>
            <p:nvPr/>
          </p:nvSpPr>
          <p:spPr bwMode="auto">
            <a:xfrm>
              <a:off x="158" y="1253"/>
              <a:ext cx="2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b="1"/>
                <a:t>М</a:t>
              </a:r>
            </a:p>
          </p:txBody>
        </p:sp>
        <p:sp>
          <p:nvSpPr>
            <p:cNvPr id="9238" name="Text Box 37"/>
            <p:cNvSpPr txBox="1">
              <a:spLocks noChangeArrowheads="1"/>
            </p:cNvSpPr>
            <p:nvPr/>
          </p:nvSpPr>
          <p:spPr bwMode="auto">
            <a:xfrm>
              <a:off x="2245" y="1253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>
                  <a:latin typeface="Arial" charset="0"/>
                </a:rPr>
                <a:t>N</a:t>
              </a:r>
              <a:endParaRPr lang="ru-RU" b="1">
                <a:latin typeface="Arial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700338" y="1054101"/>
            <a:ext cx="575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00338" y="2597077"/>
            <a:ext cx="575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211960" y="332656"/>
                <a:ext cx="468052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latin typeface="Georgia" pitchFamily="18" charset="0"/>
                  </a:rPr>
                  <a:t>Так как скорость света в вакууме (воздухе) максимальна, то при переходе света из воздуха в любую другую среду скорость его уменьшается, а значит абсолютный показатель преломления увеличивается.</a:t>
                </a:r>
              </a:p>
              <a:p>
                <a:r>
                  <a:rPr lang="ru-RU" sz="2400" dirty="0" smtClean="0">
                    <a:latin typeface="Georgia" pitchFamily="18" charset="0"/>
                  </a:rPr>
                  <a:t>Значит </a:t>
                </a:r>
                <a14:m>
                  <m:oMath xmlns:m="http://schemas.openxmlformats.org/officeDocument/2006/math">
                    <m:r>
                      <a:rPr lang="ru-RU" sz="3200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𝛼</m:t>
                    </m:r>
                    <m:r>
                      <a:rPr lang="ru-RU" sz="3200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&lt;</m:t>
                    </m:r>
                    <m:r>
                      <a:rPr lang="ru-RU" sz="3200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endParaRPr lang="ru-RU" sz="32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332656"/>
                <a:ext cx="4680520" cy="3539430"/>
              </a:xfrm>
              <a:prstGeom prst="rect">
                <a:avLst/>
              </a:prstGeom>
              <a:blipFill rotWithShape="1">
                <a:blip r:embed="rId7"/>
                <a:stretch>
                  <a:fillRect l="-2083" t="-1379" r="-391" b="-25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48624" y="4029165"/>
                <a:ext cx="864385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 smtClean="0">
                    <a:latin typeface="Georgia" pitchFamily="18" charset="0"/>
                  </a:rPr>
                  <a:t>При </a:t>
                </a:r>
                <a:r>
                  <a:rPr lang="ru-RU" sz="2400" dirty="0">
                    <a:latin typeface="Georgia" pitchFamily="18" charset="0"/>
                  </a:rPr>
                  <a:t>переходе света из </a:t>
                </a:r>
                <a:r>
                  <a:rPr lang="ru-RU" sz="2400" dirty="0" smtClean="0">
                    <a:latin typeface="Georgia" pitchFamily="18" charset="0"/>
                  </a:rPr>
                  <a:t>оптически менее плотной среды в среду оптически более плотную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24" y="4029165"/>
                <a:ext cx="8643856" cy="1323439"/>
              </a:xfrm>
              <a:prstGeom prst="rect">
                <a:avLst/>
              </a:prstGeom>
              <a:blipFill rotWithShape="1">
                <a:blip r:embed="rId8"/>
                <a:stretch>
                  <a:fillRect l="-1128" t="-36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250825" y="5320338"/>
                <a:ext cx="8643856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 smtClean="0">
                    <a:latin typeface="Georgia" pitchFamily="18" charset="0"/>
                  </a:rPr>
                  <a:t>При </a:t>
                </a:r>
                <a:r>
                  <a:rPr lang="ru-RU" sz="2400" dirty="0">
                    <a:latin typeface="Georgia" pitchFamily="18" charset="0"/>
                  </a:rPr>
                  <a:t>переходе света из </a:t>
                </a:r>
                <a:r>
                  <a:rPr lang="ru-RU" sz="2400" dirty="0" smtClean="0">
                    <a:latin typeface="Georgia" pitchFamily="18" charset="0"/>
                  </a:rPr>
                  <a:t>оптически более</a:t>
                </a:r>
                <a:r>
                  <a:rPr lang="en-US" sz="2400" dirty="0" smtClean="0">
                    <a:latin typeface="Georgia" pitchFamily="18" charset="0"/>
                  </a:rPr>
                  <a:t> </a:t>
                </a:r>
                <a:r>
                  <a:rPr lang="ru-RU" sz="2400" dirty="0" smtClean="0">
                    <a:latin typeface="Georgia" pitchFamily="18" charset="0"/>
                  </a:rPr>
                  <a:t>плотной среды в среду </a:t>
                </a:r>
                <a:r>
                  <a:rPr lang="ru-RU" sz="2400" dirty="0">
                    <a:latin typeface="Georgia" pitchFamily="18" charset="0"/>
                  </a:rPr>
                  <a:t>менее </a:t>
                </a:r>
                <a:r>
                  <a:rPr lang="ru-RU" sz="2400" dirty="0" smtClean="0">
                    <a:latin typeface="Georgia" pitchFamily="18" charset="0"/>
                  </a:rPr>
                  <a:t>оптически плотную</a:t>
                </a:r>
              </a:p>
              <a:p>
                <a14:m>
                  <m:oMath xmlns:m="http://schemas.openxmlformats.org/officeDocument/2006/math">
                    <m:r>
                      <a:rPr lang="ru-RU" sz="320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𝛼</m:t>
                    </m:r>
                    <m:r>
                      <a:rPr lang="ru-RU" sz="320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&lt;</m:t>
                    </m:r>
                    <m:r>
                      <a:rPr lang="ru-RU" sz="3200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ru-RU" sz="32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 </a:t>
                </a:r>
              </a:p>
              <a:p>
                <a:r>
                  <a:rPr lang="ru-RU" sz="32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 </a:t>
                </a:r>
                <a:endParaRPr lang="ru-RU" sz="32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25" y="5320338"/>
                <a:ext cx="8643856" cy="1815882"/>
              </a:xfrm>
              <a:prstGeom prst="rect">
                <a:avLst/>
              </a:prstGeom>
              <a:blipFill rotWithShape="1">
                <a:blip r:embed="rId9"/>
                <a:stretch>
                  <a:fillRect l="-1058" t="-26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02491" y="4775491"/>
                <a:ext cx="13995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32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ru-RU" sz="32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ru-RU" sz="3200" i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91" y="4775491"/>
                <a:ext cx="1399550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815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Text Box 4"/>
          <p:cNvSpPr txBox="1">
            <a:spLocks noChangeArrowheads="1"/>
          </p:cNvSpPr>
          <p:nvPr/>
        </p:nvSpPr>
        <p:spPr bwMode="auto">
          <a:xfrm>
            <a:off x="250825" y="-26988"/>
            <a:ext cx="8569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Прохождение 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луча света через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призму</a:t>
            </a:r>
            <a:endParaRPr lang="ru-RU" sz="3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75" name="Text Box 21"/>
          <p:cNvSpPr txBox="1">
            <a:spLocks noChangeArrowheads="1"/>
          </p:cNvSpPr>
          <p:nvPr/>
        </p:nvSpPr>
        <p:spPr bwMode="auto">
          <a:xfrm>
            <a:off x="5796136" y="804814"/>
            <a:ext cx="324035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i="1" dirty="0">
                <a:solidFill>
                  <a:srgbClr val="C00000"/>
                </a:solidFill>
                <a:latin typeface="Georgia" pitchFamily="18" charset="0"/>
              </a:rPr>
              <a:t>Если вещество призмы более плотное чем окружающая среда, то луч света, пройдя сквозь призму отклоняется к ее основанию.</a:t>
            </a:r>
          </a:p>
        </p:txBody>
      </p:sp>
      <p:grpSp>
        <p:nvGrpSpPr>
          <p:cNvPr id="11276" name="Group 29"/>
          <p:cNvGrpSpPr>
            <a:grpSpLocks/>
          </p:cNvGrpSpPr>
          <p:nvPr/>
        </p:nvGrpSpPr>
        <p:grpSpPr bwMode="auto">
          <a:xfrm>
            <a:off x="4956051" y="4348959"/>
            <a:ext cx="3311525" cy="830263"/>
            <a:chOff x="3651" y="3067"/>
            <a:chExt cx="2086" cy="523"/>
          </a:xfrm>
        </p:grpSpPr>
        <p:graphicFrame>
          <p:nvGraphicFramePr>
            <p:cNvPr id="11272" name="Object 27"/>
            <p:cNvGraphicFramePr>
              <a:graphicFrameLocks noChangeAspect="1"/>
            </p:cNvGraphicFramePr>
            <p:nvPr/>
          </p:nvGraphicFramePr>
          <p:xfrm>
            <a:off x="3651" y="3067"/>
            <a:ext cx="313" cy="3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81" name="Формула" r:id="rId3" imgW="139680" imgH="164880" progId="Equation.3">
                    <p:embed/>
                  </p:oleObj>
                </mc:Choice>
                <mc:Fallback>
                  <p:oleObj name="Формула" r:id="rId3" imgW="1396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1" y="3067"/>
                          <a:ext cx="313" cy="3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96" name="Text Box 28"/>
            <p:cNvSpPr txBox="1">
              <a:spLocks noChangeArrowheads="1"/>
            </p:cNvSpPr>
            <p:nvPr/>
          </p:nvSpPr>
          <p:spPr bwMode="auto">
            <a:xfrm>
              <a:off x="3923" y="3067"/>
              <a:ext cx="181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dirty="0"/>
                <a:t>- преломляющий угол призмы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79" name="Text Box 34"/>
              <p:cNvSpPr txBox="1">
                <a:spLocks noChangeArrowheads="1"/>
              </p:cNvSpPr>
              <p:nvPr/>
            </p:nvSpPr>
            <p:spPr bwMode="auto">
              <a:xfrm>
                <a:off x="250825" y="3764184"/>
                <a:ext cx="67313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3200" i="1" dirty="0">
                              <a:cs typeface="Times New Roman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3200" b="1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279" name="Text 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825" y="3764184"/>
                <a:ext cx="673133" cy="58477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81" name="Text Box 36"/>
              <p:cNvSpPr txBox="1">
                <a:spLocks noChangeArrowheads="1"/>
              </p:cNvSpPr>
              <p:nvPr/>
            </p:nvSpPr>
            <p:spPr bwMode="auto">
              <a:xfrm>
                <a:off x="106362" y="5157192"/>
                <a:ext cx="216217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600" i="1" dirty="0">
                            <a:cs typeface="Times New Roman" pitchFamily="18" charset="0"/>
                          </a:rPr>
                          <m:t>n</m:t>
                        </m:r>
                      </m:e>
                      <m:sub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600" b="1" i="1" dirty="0" smtClean="0">
                    <a:cs typeface="Times New Roman" pitchFamily="18" charset="0"/>
                  </a:rPr>
                  <a:t>&lt;</a:t>
                </a:r>
                <a:r>
                  <a:rPr lang="ru-RU" sz="3600" b="1" i="1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600" i="1" dirty="0">
                            <a:cs typeface="Times New Roman" pitchFamily="18" charset="0"/>
                          </a:rPr>
                          <m:t>n</m:t>
                        </m:r>
                      </m:e>
                      <m:sub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ru-RU" sz="3600" b="1" i="1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281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362" y="5157192"/>
                <a:ext cx="2162175" cy="646331"/>
              </a:xfrm>
              <a:prstGeom prst="rect">
                <a:avLst/>
              </a:prstGeom>
              <a:blipFill rotWithShape="1">
                <a:blip r:embed="rId17"/>
                <a:stretch>
                  <a:fillRect t="-15094" b="-3396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Равнобедренный треугольник 1"/>
          <p:cNvSpPr/>
          <p:nvPr/>
        </p:nvSpPr>
        <p:spPr>
          <a:xfrm>
            <a:off x="948754" y="768866"/>
            <a:ext cx="3839270" cy="374374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75656" y="3889804"/>
                <a:ext cx="9361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3200" i="1" dirty="0">
                              <a:cs typeface="Times New Roman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ru-RU" sz="32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889804"/>
                <a:ext cx="936104" cy="58477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 стрелкой 4"/>
          <p:cNvCxnSpPr/>
          <p:nvPr/>
        </p:nvCxnSpPr>
        <p:spPr>
          <a:xfrm flipV="1">
            <a:off x="658967" y="2563002"/>
            <a:ext cx="1296144" cy="288925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969830" y="1986739"/>
            <a:ext cx="1801970" cy="110111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12"/>
          <p:cNvSpPr>
            <a:spLocks/>
          </p:cNvSpPr>
          <p:nvPr/>
        </p:nvSpPr>
        <p:spPr bwMode="auto">
          <a:xfrm>
            <a:off x="1405313" y="2280903"/>
            <a:ext cx="73025" cy="386923"/>
          </a:xfrm>
          <a:custGeom>
            <a:avLst/>
            <a:gdLst>
              <a:gd name="T0" fmla="*/ 46 w 46"/>
              <a:gd name="T1" fmla="*/ 0 h 137"/>
              <a:gd name="T2" fmla="*/ 0 w 46"/>
              <a:gd name="T3" fmla="*/ 46 h 137"/>
              <a:gd name="T4" fmla="*/ 46 w 46"/>
              <a:gd name="T5" fmla="*/ 137 h 137"/>
              <a:gd name="T6" fmla="*/ 0 60000 65536"/>
              <a:gd name="T7" fmla="*/ 0 60000 65536"/>
              <a:gd name="T8" fmla="*/ 0 60000 65536"/>
              <a:gd name="T9" fmla="*/ 0 w 46"/>
              <a:gd name="T10" fmla="*/ 0 h 137"/>
              <a:gd name="T11" fmla="*/ 46 w 46"/>
              <a:gd name="T12" fmla="*/ 137 h 1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" h="137">
                <a:moveTo>
                  <a:pt x="46" y="0"/>
                </a:moveTo>
                <a:cubicBezTo>
                  <a:pt x="23" y="11"/>
                  <a:pt x="0" y="23"/>
                  <a:pt x="0" y="46"/>
                </a:cubicBezTo>
                <a:cubicBezTo>
                  <a:pt x="0" y="69"/>
                  <a:pt x="23" y="103"/>
                  <a:pt x="46" y="13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3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701563"/>
              </p:ext>
            </p:extLst>
          </p:nvPr>
        </p:nvGraphicFramePr>
        <p:xfrm>
          <a:off x="785358" y="2126268"/>
          <a:ext cx="50800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2" name="Формула" r:id="rId19" imgW="177480" imgH="215640" progId="Equation.3">
                  <p:embed/>
                </p:oleObj>
              </mc:Choice>
              <mc:Fallback>
                <p:oleObj name="Формула" r:id="rId19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358" y="2126268"/>
                        <a:ext cx="508000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Прямая со стрелкой 38"/>
          <p:cNvCxnSpPr/>
          <p:nvPr/>
        </p:nvCxnSpPr>
        <p:spPr>
          <a:xfrm>
            <a:off x="1919984" y="2563002"/>
            <a:ext cx="2003944" cy="216872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Дуга 11"/>
          <p:cNvSpPr/>
          <p:nvPr/>
        </p:nvSpPr>
        <p:spPr>
          <a:xfrm>
            <a:off x="2413318" y="2667826"/>
            <a:ext cx="45719" cy="420024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6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985746"/>
              </p:ext>
            </p:extLst>
          </p:nvPr>
        </p:nvGraphicFramePr>
        <p:xfrm>
          <a:off x="1964689" y="2578472"/>
          <a:ext cx="471488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3" name="Формула" r:id="rId21" imgW="164880" imgH="215640" progId="Equation.3">
                  <p:embed/>
                </p:oleObj>
              </mc:Choice>
              <mc:Fallback>
                <p:oleObj name="Формула" r:id="rId21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4689" y="2578472"/>
                        <a:ext cx="471488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Прямая соединительная линия 47"/>
          <p:cNvCxnSpPr/>
          <p:nvPr/>
        </p:nvCxnSpPr>
        <p:spPr>
          <a:xfrm flipV="1">
            <a:off x="2948302" y="2537294"/>
            <a:ext cx="1695706" cy="570329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15"/>
          <p:cNvSpPr>
            <a:spLocks/>
          </p:cNvSpPr>
          <p:nvPr/>
        </p:nvSpPr>
        <p:spPr bwMode="auto">
          <a:xfrm>
            <a:off x="3275856" y="2708437"/>
            <a:ext cx="73025" cy="288925"/>
          </a:xfrm>
          <a:custGeom>
            <a:avLst/>
            <a:gdLst>
              <a:gd name="T0" fmla="*/ 46 w 46"/>
              <a:gd name="T1" fmla="*/ 0 h 182"/>
              <a:gd name="T2" fmla="*/ 0 w 46"/>
              <a:gd name="T3" fmla="*/ 91 h 182"/>
              <a:gd name="T4" fmla="*/ 46 w 46"/>
              <a:gd name="T5" fmla="*/ 182 h 182"/>
              <a:gd name="T6" fmla="*/ 0 60000 65536"/>
              <a:gd name="T7" fmla="*/ 0 60000 65536"/>
              <a:gd name="T8" fmla="*/ 0 60000 65536"/>
              <a:gd name="T9" fmla="*/ 0 w 46"/>
              <a:gd name="T10" fmla="*/ 0 h 182"/>
              <a:gd name="T11" fmla="*/ 46 w 46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" h="182">
                <a:moveTo>
                  <a:pt x="46" y="0"/>
                </a:moveTo>
                <a:cubicBezTo>
                  <a:pt x="23" y="30"/>
                  <a:pt x="0" y="61"/>
                  <a:pt x="0" y="91"/>
                </a:cubicBezTo>
                <a:cubicBezTo>
                  <a:pt x="0" y="121"/>
                  <a:pt x="23" y="151"/>
                  <a:pt x="46" y="18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5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493674"/>
              </p:ext>
            </p:extLst>
          </p:nvPr>
        </p:nvGraphicFramePr>
        <p:xfrm>
          <a:off x="2731343" y="2513689"/>
          <a:ext cx="544513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4" name="Формула" r:id="rId23" imgW="190440" imgH="215640" progId="Equation.3">
                  <p:embed/>
                </p:oleObj>
              </mc:Choice>
              <mc:Fallback>
                <p:oleObj name="Формула" r:id="rId23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1343" y="2513689"/>
                        <a:ext cx="544513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3" name="Прямая со стрелкой 52"/>
          <p:cNvCxnSpPr/>
          <p:nvPr/>
        </p:nvCxnSpPr>
        <p:spPr>
          <a:xfrm>
            <a:off x="3923928" y="2786562"/>
            <a:ext cx="1489323" cy="106524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reeform 16"/>
          <p:cNvSpPr>
            <a:spLocks/>
          </p:cNvSpPr>
          <p:nvPr/>
        </p:nvSpPr>
        <p:spPr bwMode="auto">
          <a:xfrm>
            <a:off x="4283968" y="2687055"/>
            <a:ext cx="71438" cy="360363"/>
          </a:xfrm>
          <a:custGeom>
            <a:avLst/>
            <a:gdLst>
              <a:gd name="T0" fmla="*/ 0 w 45"/>
              <a:gd name="T1" fmla="*/ 0 h 227"/>
              <a:gd name="T2" fmla="*/ 45 w 45"/>
              <a:gd name="T3" fmla="*/ 136 h 227"/>
              <a:gd name="T4" fmla="*/ 0 w 45"/>
              <a:gd name="T5" fmla="*/ 227 h 227"/>
              <a:gd name="T6" fmla="*/ 0 60000 65536"/>
              <a:gd name="T7" fmla="*/ 0 60000 65536"/>
              <a:gd name="T8" fmla="*/ 0 60000 65536"/>
              <a:gd name="T9" fmla="*/ 0 w 45"/>
              <a:gd name="T10" fmla="*/ 0 h 227"/>
              <a:gd name="T11" fmla="*/ 45 w 45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" h="227">
                <a:moveTo>
                  <a:pt x="0" y="0"/>
                </a:moveTo>
                <a:cubicBezTo>
                  <a:pt x="22" y="49"/>
                  <a:pt x="45" y="98"/>
                  <a:pt x="45" y="136"/>
                </a:cubicBezTo>
                <a:cubicBezTo>
                  <a:pt x="45" y="174"/>
                  <a:pt x="22" y="200"/>
                  <a:pt x="0" y="22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57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016779"/>
              </p:ext>
            </p:extLst>
          </p:nvPr>
        </p:nvGraphicFramePr>
        <p:xfrm>
          <a:off x="4438862" y="2490085"/>
          <a:ext cx="50800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5" name="Формула" r:id="rId25" imgW="177480" imgH="215640" progId="Equation.3">
                  <p:embed/>
                </p:oleObj>
              </mc:Choice>
              <mc:Fallback>
                <p:oleObj name="Формула" r:id="rId25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862" y="2490085"/>
                        <a:ext cx="508000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 flipV="1">
            <a:off x="1513111" y="1844824"/>
            <a:ext cx="3671540" cy="79323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reeform 23"/>
          <p:cNvSpPr>
            <a:spLocks/>
          </p:cNvSpPr>
          <p:nvPr/>
        </p:nvSpPr>
        <p:spPr bwMode="auto">
          <a:xfrm>
            <a:off x="4956051" y="1905162"/>
            <a:ext cx="457200" cy="1800225"/>
          </a:xfrm>
          <a:custGeom>
            <a:avLst/>
            <a:gdLst>
              <a:gd name="T0" fmla="*/ 0 w 288"/>
              <a:gd name="T1" fmla="*/ 0 h 1134"/>
              <a:gd name="T2" fmla="*/ 227 w 288"/>
              <a:gd name="T3" fmla="*/ 317 h 1134"/>
              <a:gd name="T4" fmla="*/ 273 w 288"/>
              <a:gd name="T5" fmla="*/ 771 h 1134"/>
              <a:gd name="T6" fmla="*/ 136 w 288"/>
              <a:gd name="T7" fmla="*/ 1134 h 1134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1134"/>
              <a:gd name="T14" fmla="*/ 288 w 288"/>
              <a:gd name="T15" fmla="*/ 1134 h 1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1134">
                <a:moveTo>
                  <a:pt x="0" y="0"/>
                </a:moveTo>
                <a:cubicBezTo>
                  <a:pt x="91" y="94"/>
                  <a:pt x="182" y="189"/>
                  <a:pt x="227" y="317"/>
                </a:cubicBezTo>
                <a:cubicBezTo>
                  <a:pt x="272" y="445"/>
                  <a:pt x="288" y="635"/>
                  <a:pt x="273" y="771"/>
                </a:cubicBezTo>
                <a:cubicBezTo>
                  <a:pt x="258" y="907"/>
                  <a:pt x="197" y="1020"/>
                  <a:pt x="136" y="113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63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174894"/>
              </p:ext>
            </p:extLst>
          </p:nvPr>
        </p:nvGraphicFramePr>
        <p:xfrm>
          <a:off x="4927734" y="2373013"/>
          <a:ext cx="4699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6" name="Формула" r:id="rId27" imgW="164880" imgH="177480" progId="Equation.3">
                  <p:embed/>
                </p:oleObj>
              </mc:Choice>
              <mc:Fallback>
                <p:oleObj name="Формула" r:id="rId27" imgW="164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7734" y="2373013"/>
                        <a:ext cx="4699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Freeform 25"/>
          <p:cNvSpPr>
            <a:spLocks/>
          </p:cNvSpPr>
          <p:nvPr/>
        </p:nvSpPr>
        <p:spPr bwMode="auto">
          <a:xfrm rot="20941161">
            <a:off x="2561735" y="1431371"/>
            <a:ext cx="691883" cy="299991"/>
          </a:xfrm>
          <a:custGeom>
            <a:avLst/>
            <a:gdLst>
              <a:gd name="T0" fmla="*/ 0 w 363"/>
              <a:gd name="T1" fmla="*/ 0 h 106"/>
              <a:gd name="T2" fmla="*/ 136 w 363"/>
              <a:gd name="T3" fmla="*/ 150 h 106"/>
              <a:gd name="T4" fmla="*/ 272 w 363"/>
              <a:gd name="T5" fmla="*/ 150 h 106"/>
              <a:gd name="T6" fmla="*/ 363 w 363"/>
              <a:gd name="T7" fmla="*/ 76 h 106"/>
              <a:gd name="T8" fmla="*/ 0 60000 65536"/>
              <a:gd name="T9" fmla="*/ 0 60000 65536"/>
              <a:gd name="T10" fmla="*/ 0 60000 65536"/>
              <a:gd name="T11" fmla="*/ 0 60000 65536"/>
              <a:gd name="T12" fmla="*/ 0 w 363"/>
              <a:gd name="T13" fmla="*/ 0 h 106"/>
              <a:gd name="T14" fmla="*/ 363 w 363"/>
              <a:gd name="T15" fmla="*/ 106 h 1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3" h="106">
                <a:moveTo>
                  <a:pt x="0" y="0"/>
                </a:moveTo>
                <a:cubicBezTo>
                  <a:pt x="45" y="38"/>
                  <a:pt x="91" y="76"/>
                  <a:pt x="136" y="91"/>
                </a:cubicBezTo>
                <a:cubicBezTo>
                  <a:pt x="181" y="106"/>
                  <a:pt x="234" y="98"/>
                  <a:pt x="272" y="91"/>
                </a:cubicBezTo>
                <a:cubicBezTo>
                  <a:pt x="310" y="84"/>
                  <a:pt x="336" y="65"/>
                  <a:pt x="363" y="46"/>
                </a:cubicBezTo>
              </a:path>
            </a:pathLst>
          </a:custGeom>
          <a:noFill/>
          <a:ln w="28575" cmpd="sng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65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788285"/>
              </p:ext>
            </p:extLst>
          </p:nvPr>
        </p:nvGraphicFramePr>
        <p:xfrm>
          <a:off x="2659232" y="1074535"/>
          <a:ext cx="49688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7" name="Формула" r:id="rId29" imgW="139680" imgH="164880" progId="Equation.3">
                  <p:embed/>
                </p:oleObj>
              </mc:Choice>
              <mc:Fallback>
                <p:oleObj name="Формула" r:id="rId29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9232" y="1074535"/>
                        <a:ext cx="496888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6" name="Прямая соединительная линия 65"/>
          <p:cNvCxnSpPr/>
          <p:nvPr/>
        </p:nvCxnSpPr>
        <p:spPr>
          <a:xfrm>
            <a:off x="2459037" y="1794510"/>
            <a:ext cx="1942088" cy="1339269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4499744" y="5802155"/>
            <a:ext cx="35286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/>
              <a:t>- </a:t>
            </a:r>
            <a:r>
              <a:rPr lang="ru-RU" dirty="0" smtClean="0"/>
              <a:t>угол отклонения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97358"/>
              </p:ext>
            </p:extLst>
          </p:nvPr>
        </p:nvGraphicFramePr>
        <p:xfrm>
          <a:off x="4029844" y="5802155"/>
          <a:ext cx="4699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8" name="Формула" r:id="rId30" imgW="164814" imgH="177492" progId="Equation.3">
                  <p:embed/>
                </p:oleObj>
              </mc:Choice>
              <mc:Fallback>
                <p:oleObj name="Формула" r:id="rId30" imgW="164814" imgH="177492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9844" y="5802155"/>
                        <a:ext cx="4699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679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  <p:bldP spid="11275" grpId="0"/>
      <p:bldP spid="11279" grpId="0"/>
      <p:bldP spid="11281" grpId="0"/>
      <p:bldP spid="2" grpId="0" animBg="1"/>
      <p:bldP spid="3" grpId="0"/>
      <p:bldP spid="37" grpId="0" animBg="1"/>
      <p:bldP spid="12" grpId="0" animBg="1"/>
      <p:bldP spid="51" grpId="0" animBg="1"/>
      <p:bldP spid="56" grpId="0" animBg="1"/>
      <p:bldP spid="61" grpId="0" animBg="1"/>
      <p:bldP spid="6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5" descr="Rays-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760" y="1268760"/>
            <a:ext cx="6215503" cy="403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47618" y="0"/>
            <a:ext cx="56170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Преломление света</a:t>
            </a:r>
          </a:p>
        </p:txBody>
      </p:sp>
    </p:spTree>
    <p:extLst>
      <p:ext uri="{BB962C8B-B14F-4D97-AF65-F5344CB8AC3E}">
        <p14:creationId xmlns:p14="http://schemas.microsoft.com/office/powerpoint/2010/main" val="58737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Если смотреть сверху на неглубокий водоем с чистой водой, глубина водоема кажется меньшей, чем она есть на самом деле. Во сколько раз?</a:t>
            </a:r>
          </a:p>
          <a:p>
            <a:r>
              <a:rPr lang="ru-RU" dirty="0"/>
              <a:t> 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3702742" cy="356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51520" y="1353772"/>
                <a:ext cx="4752528" cy="3474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/>
                  <a:t>Решение:</a:t>
                </a:r>
              </a:p>
              <a:p>
                <a:r>
                  <a:rPr lang="ru-RU" sz="2000" dirty="0" smtClean="0"/>
                  <a:t>Рассмотрим </a:t>
                </a:r>
                <a:r>
                  <a:rPr lang="ru-RU" sz="2000" dirty="0"/>
                  <a:t>ход лучей, идущих из точки </a:t>
                </a:r>
                <a:r>
                  <a:rPr lang="en-US" sz="2000" i="1" dirty="0"/>
                  <a:t>A</a:t>
                </a:r>
                <a:r>
                  <a:rPr lang="ru-RU" sz="2000" dirty="0"/>
                  <a:t> на дне водоема. Эта точка рассеивает попадающие на нее солнечные лучи; узкий вертикальный пучок лучей, преломившись на поверхности воды, создает мнимое изображение точки </a:t>
                </a:r>
                <a:r>
                  <a:rPr lang="en-US" sz="2000" i="1" dirty="0"/>
                  <a:t>A</a:t>
                </a:r>
                <a:r>
                  <a:rPr lang="ru-RU" sz="2000" dirty="0"/>
                  <a:t> в точке </a:t>
                </a:r>
                <a:r>
                  <a:rPr lang="en-US" sz="2000" i="1" dirty="0"/>
                  <a:t>A</a:t>
                </a:r>
                <a:r>
                  <a:rPr lang="ru-RU" sz="2000" baseline="-25000" dirty="0"/>
                  <a:t>1</a:t>
                </a:r>
                <a:r>
                  <a:rPr lang="ru-RU" sz="2000" dirty="0" smtClean="0"/>
                  <a:t>.</a:t>
                </a:r>
              </a:p>
              <a:p>
                <a:r>
                  <a:rPr lang="ru-RU" sz="2000" dirty="0"/>
                  <a:t>Из соотношений </a:t>
                </a:r>
                <a:endParaRPr lang="ru-RU" sz="2000" dirty="0" smtClean="0"/>
              </a:p>
              <a:p>
                <a:r>
                  <a:rPr lang="en-US" sz="2800" dirty="0" err="1" smtClean="0"/>
                  <a:t>tg</a:t>
                </a:r>
                <a:r>
                  <a:rPr lang="el-GR" sz="2800" i="1" dirty="0" smtClean="0"/>
                  <a:t>α</a:t>
                </a:r>
                <a:r>
                  <a:rPr lang="en-US" sz="2800" i="1" dirty="0" smtClean="0"/>
                  <a:t> </a:t>
                </a:r>
                <a:r>
                  <a:rPr lang="en-US" sz="28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𝐵𝐶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𝐻</m:t>
                        </m:r>
                      </m:den>
                    </m:f>
                  </m:oMath>
                </a14:m>
                <a:r>
                  <a:rPr lang="en-US" sz="2800" dirty="0" smtClean="0"/>
                  <a:t>  </a:t>
                </a:r>
                <a:r>
                  <a:rPr lang="ru-RU" sz="2000" dirty="0" smtClean="0"/>
                  <a:t>и</a:t>
                </a:r>
                <a:r>
                  <a:rPr lang="ru-RU" sz="2800" dirty="0" smtClean="0"/>
                  <a:t> </a:t>
                </a:r>
                <a:r>
                  <a:rPr lang="en-US" sz="2800" dirty="0" err="1" smtClean="0"/>
                  <a:t>tg</a:t>
                </a:r>
                <a:r>
                  <a:rPr lang="el-GR" sz="2800" i="1" smtClean="0"/>
                  <a:t>β</a:t>
                </a:r>
                <a:r>
                  <a:rPr lang="en-US" sz="2800" i="1" smtClean="0"/>
                  <a:t> </a:t>
                </a:r>
                <a:r>
                  <a:rPr lang="en-US" sz="2800" smtClean="0"/>
                  <a:t> </a:t>
                </a:r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𝐵𝐶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h</m:t>
                        </m:r>
                      </m:den>
                    </m:f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353772"/>
                <a:ext cx="4752528" cy="3474284"/>
              </a:xfrm>
              <a:prstGeom prst="rect">
                <a:avLst/>
              </a:prstGeom>
              <a:blipFill rotWithShape="1">
                <a:blip r:embed="rId3"/>
                <a:stretch>
                  <a:fillRect l="-2564" t="-877" b="-15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79512" y="4847761"/>
                <a:ext cx="8712968" cy="19920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/>
                  <a:t>(здесь </a:t>
                </a:r>
                <a:r>
                  <a:rPr lang="en-US" i="1" dirty="0"/>
                  <a:t>H</a:t>
                </a:r>
                <a:r>
                  <a:rPr lang="en-US" dirty="0"/>
                  <a:t> </a:t>
                </a:r>
                <a:r>
                  <a:rPr lang="ru-RU" dirty="0"/>
                  <a:t>и </a:t>
                </a:r>
                <a:r>
                  <a:rPr lang="en-US" i="1" dirty="0"/>
                  <a:t>h</a:t>
                </a:r>
                <a:r>
                  <a:rPr lang="ru-RU" dirty="0"/>
                  <a:t> – соответственно, действительная и кажущуюся глубины водоема), </a:t>
                </a:r>
                <a:r>
                  <a:rPr lang="ru-RU" sz="2200" dirty="0"/>
                  <a:t>используя закон преломления, получаем </a:t>
                </a:r>
                <a:endParaRPr lang="en-US" sz="2200" dirty="0" smtClean="0"/>
              </a:p>
              <a:p>
                <a:r>
                  <a:rPr lang="en-US" sz="3200" i="1" dirty="0" smtClean="0">
                    <a:latin typeface="Times New Roman" pitchFamily="18" charset="0"/>
                    <a:cs typeface="Times New Roman" pitchFamily="18" charset="0"/>
                  </a:rPr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𝐻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en-US" sz="32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50000"/>
                  </a:lnSpc>
                </a:pPr>
                <a:endParaRPr lang="en-US" sz="2200" dirty="0" smtClean="0"/>
              </a:p>
              <a:p>
                <a:pPr>
                  <a:lnSpc>
                    <a:spcPct val="50000"/>
                  </a:lnSpc>
                </a:pPr>
                <a:r>
                  <a:rPr lang="ru-RU" sz="2200" dirty="0" smtClean="0"/>
                  <a:t>Из-за </a:t>
                </a:r>
                <a:r>
                  <a:rPr lang="ru-RU" sz="2200" dirty="0"/>
                  <a:t>преломления света на поверхности глубина водоема кажется уменьшенной в </a:t>
                </a:r>
                <a:r>
                  <a:rPr lang="en-US" sz="2200" dirty="0" smtClean="0"/>
                  <a:t>1.33</a:t>
                </a:r>
                <a:r>
                  <a:rPr lang="ru-RU" sz="2200" dirty="0" smtClean="0"/>
                  <a:t> </a:t>
                </a:r>
                <a:r>
                  <a:rPr lang="ru-RU" sz="2200" dirty="0"/>
                  <a:t>раза</a:t>
                </a:r>
                <a:r>
                  <a:rPr lang="ru-RU" sz="3200" dirty="0"/>
                  <a:t>.</a:t>
                </a:r>
                <a:endParaRPr lang="ru-RU" sz="32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847761"/>
                <a:ext cx="8712968" cy="1992020"/>
              </a:xfrm>
              <a:prstGeom prst="rect">
                <a:avLst/>
              </a:prstGeom>
              <a:blipFill rotWithShape="1">
                <a:blip r:embed="rId4"/>
                <a:stretch>
                  <a:fillRect l="-1748" t="-1835" b="-107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phys-ege.sdamgia.ru/get_file?id=18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1700809"/>
            <a:ext cx="3405545" cy="356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44256"/>
            <a:ext cx="8928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Georgia" pitchFamily="18" charset="0"/>
              </a:rPr>
              <a:t>№ 1. </a:t>
            </a:r>
            <a:r>
              <a:rPr lang="ru-RU" sz="2400" dirty="0"/>
              <a:t>Бассейн глубиной 4 м заполнен водой, относительный показатель преломления на границе воздух-вода 1,33. Какой кажется глубина бассейна наблюдателю, смотрящему в воду вертикально вниз?</a:t>
            </a:r>
            <a:endParaRPr lang="ru-RU" sz="2200" dirty="0">
              <a:latin typeface="Georg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7504" y="1613916"/>
                <a:ext cx="5252375" cy="3981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/>
                  <a:t>РЕШЕНИЕ: </a:t>
                </a:r>
              </a:p>
              <a:p>
                <a:r>
                  <a:rPr lang="ru-RU" dirty="0" smtClean="0"/>
                  <a:t>Рассмотрим </a:t>
                </a:r>
                <a:r>
                  <a:rPr lang="ru-RU" dirty="0"/>
                  <a:t>ход лучей из </a:t>
                </a:r>
                <a:r>
                  <a:rPr lang="ru-RU" dirty="0" smtClean="0"/>
                  <a:t>точки</a:t>
                </a:r>
                <a:r>
                  <a:rPr lang="ru-RU" dirty="0"/>
                  <a:t> </a:t>
                </a:r>
                <a:r>
                  <a:rPr lang="ru-RU" i="1" dirty="0"/>
                  <a:t>А</a:t>
                </a:r>
                <a:r>
                  <a:rPr lang="ru-RU" dirty="0"/>
                  <a:t> на дне бассейна. Вертикальный луч </a:t>
                </a:r>
                <a:r>
                  <a:rPr lang="ru-RU" i="1" dirty="0" smtClean="0"/>
                  <a:t>АВ </a:t>
                </a:r>
                <a:r>
                  <a:rPr lang="ru-RU" dirty="0" smtClean="0"/>
                  <a:t>не </a:t>
                </a:r>
                <a:r>
                  <a:rPr lang="ru-RU" dirty="0"/>
                  <a:t>изменяет своего направления после прохождения границы раздела, остальные лучи испытывают преломление. </a:t>
                </a:r>
                <a:endParaRPr lang="en-US" dirty="0" smtClean="0"/>
              </a:p>
              <a:p>
                <a:r>
                  <a:rPr lang="ru-RU" dirty="0" smtClean="0"/>
                  <a:t>При наблюдении из разных точек кажущаяся глубина имеет различные значения.</a:t>
                </a:r>
                <a:endParaRPr lang="en-US" dirty="0" smtClean="0"/>
              </a:p>
              <a:p>
                <a:r>
                  <a:rPr lang="ru-RU" dirty="0" smtClean="0"/>
                  <a:t>В </a:t>
                </a:r>
                <a:r>
                  <a:rPr lang="ru-RU" dirty="0"/>
                  <a:t>любом случае отношение действительной глубины </a:t>
                </a:r>
                <a:r>
                  <a:rPr lang="ru-RU" i="1" dirty="0"/>
                  <a:t>h</a:t>
                </a:r>
                <a:r>
                  <a:rPr lang="ru-RU" dirty="0"/>
                  <a:t> к кажущейся глубине </a:t>
                </a:r>
                <a:r>
                  <a:rPr lang="ru-RU" i="1" dirty="0" smtClean="0"/>
                  <a:t>h‘ </a:t>
                </a:r>
                <a:r>
                  <a:rPr lang="ru-RU" dirty="0" smtClean="0"/>
                  <a:t>определяется </a:t>
                </a:r>
                <a:r>
                  <a:rPr lang="ru-RU" dirty="0"/>
                  <a:t>одной и той же формулой</a:t>
                </a:r>
                <a:r>
                  <a:rPr lang="ru-RU" dirty="0" smtClean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h</m:t>
                    </m:r>
                    <m:r>
                      <a:rPr lang="en-US" sz="2400" b="0" i="1" smtClean="0">
                        <a:latin typeface="Cambria Math"/>
                      </a:rPr>
                      <m:t>′=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𝑡𝑔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𝑡𝑔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h</m:t>
                    </m:r>
                  </m:oMath>
                </a14:m>
                <a:endParaRPr lang="en-US" sz="2400" dirty="0" smtClean="0"/>
              </a:p>
              <a:p>
                <a:r>
                  <a:rPr lang="ru-RU" dirty="0"/>
                  <a:t>При наблюдении по вертикали вниз углы 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dirty="0"/>
                  <a:t> и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ru-RU" dirty="0"/>
                  <a:t>  очень малы, </a:t>
                </a:r>
                <a:endParaRPr lang="en-US" b="0" dirty="0" smtClean="0"/>
              </a:p>
              <a:p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613916"/>
                <a:ext cx="5252375" cy="3981090"/>
              </a:xfrm>
              <a:prstGeom prst="rect">
                <a:avLst/>
              </a:prstGeom>
              <a:blipFill rotWithShape="1">
                <a:blip r:embed="rId3"/>
                <a:stretch>
                  <a:fillRect l="-1045" t="-7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26" y="5263535"/>
                <a:ext cx="8928992" cy="1879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они </a:t>
                </a:r>
                <a:r>
                  <a:rPr lang="ru-RU" dirty="0"/>
                  <a:t>определяются расстоянием до поверхности воды и расстоянием между зрачками глаз. </a:t>
                </a:r>
                <a:endParaRPr lang="ru-RU" dirty="0" smtClean="0"/>
              </a:p>
              <a:p>
                <a:r>
                  <a:rPr lang="ru-RU" dirty="0" smtClean="0"/>
                  <a:t>Для </a:t>
                </a:r>
                <a:r>
                  <a:rPr lang="ru-RU" dirty="0"/>
                  <a:t>малых углов можно воспользоваться приблизительным равенством синусов углов тангенсам углов: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h</m:t>
                    </m:r>
                    <m:r>
                      <a:rPr lang="en-US" sz="2800" i="1">
                        <a:latin typeface="Cambria Math"/>
                      </a:rPr>
                      <m:t>′=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𝑠𝑖𝑛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𝛼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𝑠𝑖𝑛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𝛽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h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ru-RU" sz="2800" dirty="0" smtClean="0"/>
                  <a:t>;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h</m:t>
                    </m:r>
                    <m:r>
                      <a:rPr lang="en-US" sz="2800" i="1">
                        <a:latin typeface="Cambria Math"/>
                      </a:rPr>
                      <m:t>′=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h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ru-RU" sz="2800" dirty="0" smtClean="0"/>
                  <a:t>; 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1,33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 smtClean="0"/>
                  <a:t>3(</a:t>
                </a:r>
                <a:r>
                  <a:rPr lang="ru-RU" sz="2800" dirty="0" smtClean="0"/>
                  <a:t>м</a:t>
                </a:r>
                <a:r>
                  <a:rPr lang="en-US" sz="2800" dirty="0" smtClean="0"/>
                  <a:t>)</a:t>
                </a:r>
                <a:endParaRPr lang="en-US" sz="280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" y="5263535"/>
                <a:ext cx="8928992" cy="1879617"/>
              </a:xfrm>
              <a:prstGeom prst="rect">
                <a:avLst/>
              </a:prstGeom>
              <a:blipFill rotWithShape="1">
                <a:blip r:embed="rId4"/>
                <a:stretch>
                  <a:fillRect l="-615" t="-16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279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9" name="Line 5"/>
          <p:cNvSpPr>
            <a:spLocks noChangeShapeType="1"/>
          </p:cNvSpPr>
          <p:nvPr/>
        </p:nvSpPr>
        <p:spPr bwMode="auto">
          <a:xfrm>
            <a:off x="395288" y="3717925"/>
            <a:ext cx="5976937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0" name="Text Box 8"/>
          <p:cNvSpPr txBox="1">
            <a:spLocks noChangeArrowheads="1"/>
          </p:cNvSpPr>
          <p:nvPr/>
        </p:nvSpPr>
        <p:spPr bwMode="auto">
          <a:xfrm>
            <a:off x="250825" y="3213100"/>
            <a:ext cx="47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</a:t>
            </a:r>
          </a:p>
        </p:txBody>
      </p:sp>
      <p:sp>
        <p:nvSpPr>
          <p:cNvPr id="12301" name="Text Box 9"/>
          <p:cNvSpPr txBox="1">
            <a:spLocks noChangeArrowheads="1"/>
          </p:cNvSpPr>
          <p:nvPr/>
        </p:nvSpPr>
        <p:spPr bwMode="auto">
          <a:xfrm>
            <a:off x="5795963" y="3213100"/>
            <a:ext cx="4203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2302" name="Line 10"/>
          <p:cNvSpPr>
            <a:spLocks noChangeShapeType="1"/>
          </p:cNvSpPr>
          <p:nvPr/>
        </p:nvSpPr>
        <p:spPr bwMode="auto">
          <a:xfrm>
            <a:off x="2554288" y="2278063"/>
            <a:ext cx="1587" cy="374491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 rot="-3421720">
            <a:off x="449263" y="4860925"/>
            <a:ext cx="2808287" cy="144463"/>
            <a:chOff x="975" y="3657"/>
            <a:chExt cx="2903" cy="0"/>
          </a:xfrm>
        </p:grpSpPr>
        <p:sp>
          <p:nvSpPr>
            <p:cNvPr id="12338" name="Line 11"/>
            <p:cNvSpPr>
              <a:spLocks noChangeShapeType="1"/>
            </p:cNvSpPr>
            <p:nvPr/>
          </p:nvSpPr>
          <p:spPr bwMode="auto">
            <a:xfrm>
              <a:off x="975" y="3657"/>
              <a:ext cx="2903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39" name="Line 12"/>
            <p:cNvSpPr>
              <a:spLocks noChangeShapeType="1"/>
            </p:cNvSpPr>
            <p:nvPr/>
          </p:nvSpPr>
          <p:spPr bwMode="auto">
            <a:xfrm>
              <a:off x="1247" y="3657"/>
              <a:ext cx="31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 rot="-2804142">
            <a:off x="482600" y="4614863"/>
            <a:ext cx="2497138" cy="125412"/>
            <a:chOff x="975" y="3657"/>
            <a:chExt cx="2903" cy="0"/>
          </a:xfrm>
        </p:grpSpPr>
        <p:sp>
          <p:nvSpPr>
            <p:cNvPr id="12336" name="Line 15"/>
            <p:cNvSpPr>
              <a:spLocks noChangeShapeType="1"/>
            </p:cNvSpPr>
            <p:nvPr/>
          </p:nvSpPr>
          <p:spPr bwMode="auto">
            <a:xfrm>
              <a:off x="975" y="3657"/>
              <a:ext cx="2903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37" name="Line 16"/>
            <p:cNvSpPr>
              <a:spLocks noChangeShapeType="1"/>
            </p:cNvSpPr>
            <p:nvPr/>
          </p:nvSpPr>
          <p:spPr bwMode="auto">
            <a:xfrm>
              <a:off x="1247" y="3657"/>
              <a:ext cx="31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 rot="-1827761">
            <a:off x="179388" y="4365625"/>
            <a:ext cx="2592387" cy="215900"/>
            <a:chOff x="975" y="3657"/>
            <a:chExt cx="2903" cy="0"/>
          </a:xfrm>
        </p:grpSpPr>
        <p:sp>
          <p:nvSpPr>
            <p:cNvPr id="12334" name="Line 18"/>
            <p:cNvSpPr>
              <a:spLocks noChangeShapeType="1"/>
            </p:cNvSpPr>
            <p:nvPr/>
          </p:nvSpPr>
          <p:spPr bwMode="auto">
            <a:xfrm>
              <a:off x="975" y="3657"/>
              <a:ext cx="2903" cy="0"/>
            </a:xfrm>
            <a:prstGeom prst="line">
              <a:avLst/>
            </a:prstGeom>
            <a:noFill/>
            <a:ln w="28575">
              <a:solidFill>
                <a:srgbClr val="29AC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35" name="Line 19"/>
            <p:cNvSpPr>
              <a:spLocks noChangeShapeType="1"/>
            </p:cNvSpPr>
            <p:nvPr/>
          </p:nvSpPr>
          <p:spPr bwMode="auto">
            <a:xfrm>
              <a:off x="1247" y="3657"/>
              <a:ext cx="318" cy="0"/>
            </a:xfrm>
            <a:prstGeom prst="line">
              <a:avLst/>
            </a:prstGeom>
            <a:noFill/>
            <a:ln w="28575">
              <a:solidFill>
                <a:srgbClr val="29AC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 rot="1782497">
            <a:off x="1979613" y="4438650"/>
            <a:ext cx="3168650" cy="1512888"/>
            <a:chOff x="975" y="3657"/>
            <a:chExt cx="2903" cy="0"/>
          </a:xfrm>
        </p:grpSpPr>
        <p:sp>
          <p:nvSpPr>
            <p:cNvPr id="12332" name="Line 24"/>
            <p:cNvSpPr>
              <a:spLocks noChangeShapeType="1"/>
            </p:cNvSpPr>
            <p:nvPr/>
          </p:nvSpPr>
          <p:spPr bwMode="auto">
            <a:xfrm>
              <a:off x="975" y="3657"/>
              <a:ext cx="2903" cy="0"/>
            </a:xfrm>
            <a:prstGeom prst="line">
              <a:avLst/>
            </a:prstGeom>
            <a:noFill/>
            <a:ln w="28575">
              <a:solidFill>
                <a:srgbClr val="29AC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33" name="Line 25"/>
            <p:cNvSpPr>
              <a:spLocks noChangeShapeType="1"/>
            </p:cNvSpPr>
            <p:nvPr/>
          </p:nvSpPr>
          <p:spPr bwMode="auto">
            <a:xfrm>
              <a:off x="1247" y="3657"/>
              <a:ext cx="318" cy="0"/>
            </a:xfrm>
            <a:prstGeom prst="line">
              <a:avLst/>
            </a:prstGeom>
            <a:noFill/>
            <a:ln w="28575">
              <a:solidFill>
                <a:srgbClr val="29AC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 rot="-2401816">
            <a:off x="125413" y="4581525"/>
            <a:ext cx="2809875" cy="142875"/>
            <a:chOff x="975" y="3657"/>
            <a:chExt cx="2903" cy="0"/>
          </a:xfrm>
        </p:grpSpPr>
        <p:sp>
          <p:nvSpPr>
            <p:cNvPr id="12330" name="Line 27"/>
            <p:cNvSpPr>
              <a:spLocks noChangeShapeType="1"/>
            </p:cNvSpPr>
            <p:nvPr/>
          </p:nvSpPr>
          <p:spPr bwMode="auto">
            <a:xfrm>
              <a:off x="975" y="3657"/>
              <a:ext cx="2903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31" name="Line 28"/>
            <p:cNvSpPr>
              <a:spLocks noChangeShapeType="1"/>
            </p:cNvSpPr>
            <p:nvPr/>
          </p:nvSpPr>
          <p:spPr bwMode="auto">
            <a:xfrm>
              <a:off x="1247" y="3657"/>
              <a:ext cx="318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29"/>
          <p:cNvGrpSpPr>
            <a:grpSpLocks/>
          </p:cNvGrpSpPr>
          <p:nvPr/>
        </p:nvGrpSpPr>
        <p:grpSpPr bwMode="auto">
          <a:xfrm rot="-1751710">
            <a:off x="2339975" y="2998788"/>
            <a:ext cx="3097213" cy="71437"/>
            <a:chOff x="975" y="3657"/>
            <a:chExt cx="2903" cy="0"/>
          </a:xfrm>
        </p:grpSpPr>
        <p:sp>
          <p:nvSpPr>
            <p:cNvPr id="12328" name="Line 30"/>
            <p:cNvSpPr>
              <a:spLocks noChangeShapeType="1"/>
            </p:cNvSpPr>
            <p:nvPr/>
          </p:nvSpPr>
          <p:spPr bwMode="auto">
            <a:xfrm>
              <a:off x="975" y="3657"/>
              <a:ext cx="2903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29" name="Line 31"/>
            <p:cNvSpPr>
              <a:spLocks noChangeShapeType="1"/>
            </p:cNvSpPr>
            <p:nvPr/>
          </p:nvSpPr>
          <p:spPr bwMode="auto">
            <a:xfrm>
              <a:off x="1247" y="3657"/>
              <a:ext cx="31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2555875" y="3717925"/>
            <a:ext cx="3168650" cy="71438"/>
            <a:chOff x="975" y="3657"/>
            <a:chExt cx="2903" cy="0"/>
          </a:xfrm>
        </p:grpSpPr>
        <p:sp>
          <p:nvSpPr>
            <p:cNvPr id="12326" name="Line 33"/>
            <p:cNvSpPr>
              <a:spLocks noChangeShapeType="1"/>
            </p:cNvSpPr>
            <p:nvPr/>
          </p:nvSpPr>
          <p:spPr bwMode="auto">
            <a:xfrm>
              <a:off x="975" y="3657"/>
              <a:ext cx="2903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27" name="Line 34"/>
            <p:cNvSpPr>
              <a:spLocks noChangeShapeType="1"/>
            </p:cNvSpPr>
            <p:nvPr/>
          </p:nvSpPr>
          <p:spPr bwMode="auto">
            <a:xfrm>
              <a:off x="1247" y="3657"/>
              <a:ext cx="318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35"/>
          <p:cNvGrpSpPr>
            <a:grpSpLocks/>
          </p:cNvGrpSpPr>
          <p:nvPr/>
        </p:nvGrpSpPr>
        <p:grpSpPr bwMode="auto">
          <a:xfrm rot="-1106097">
            <a:off x="2482850" y="3214688"/>
            <a:ext cx="3403600" cy="90487"/>
            <a:chOff x="975" y="3657"/>
            <a:chExt cx="2903" cy="0"/>
          </a:xfrm>
        </p:grpSpPr>
        <p:sp>
          <p:nvSpPr>
            <p:cNvPr id="12324" name="Line 36"/>
            <p:cNvSpPr>
              <a:spLocks noChangeShapeType="1"/>
            </p:cNvSpPr>
            <p:nvPr/>
          </p:nvSpPr>
          <p:spPr bwMode="auto">
            <a:xfrm>
              <a:off x="975" y="3657"/>
              <a:ext cx="2903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25" name="Line 37"/>
            <p:cNvSpPr>
              <a:spLocks noChangeShapeType="1"/>
            </p:cNvSpPr>
            <p:nvPr/>
          </p:nvSpPr>
          <p:spPr bwMode="auto">
            <a:xfrm>
              <a:off x="1247" y="3657"/>
              <a:ext cx="31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48" name="Freeform 40"/>
          <p:cNvSpPr>
            <a:spLocks/>
          </p:cNvSpPr>
          <p:nvPr/>
        </p:nvSpPr>
        <p:spPr bwMode="auto">
          <a:xfrm>
            <a:off x="1908175" y="4438650"/>
            <a:ext cx="647700" cy="249238"/>
          </a:xfrm>
          <a:custGeom>
            <a:avLst/>
            <a:gdLst>
              <a:gd name="T0" fmla="*/ 0 w 408"/>
              <a:gd name="T1" fmla="*/ 0 h 157"/>
              <a:gd name="T2" fmla="*/ 448587877 w 408"/>
              <a:gd name="T3" fmla="*/ 337701583 h 157"/>
              <a:gd name="T4" fmla="*/ 1028223839 w 408"/>
              <a:gd name="T5" fmla="*/ 342741904 h 157"/>
              <a:gd name="T6" fmla="*/ 0 60000 65536"/>
              <a:gd name="T7" fmla="*/ 0 60000 65536"/>
              <a:gd name="T8" fmla="*/ 0 60000 65536"/>
              <a:gd name="T9" fmla="*/ 0 w 408"/>
              <a:gd name="T10" fmla="*/ 0 h 157"/>
              <a:gd name="T11" fmla="*/ 408 w 40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8" h="157">
                <a:moveTo>
                  <a:pt x="0" y="0"/>
                </a:moveTo>
                <a:cubicBezTo>
                  <a:pt x="30" y="22"/>
                  <a:pt x="110" y="111"/>
                  <a:pt x="178" y="134"/>
                </a:cubicBezTo>
                <a:cubicBezTo>
                  <a:pt x="246" y="157"/>
                  <a:pt x="360" y="136"/>
                  <a:pt x="408" y="13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50" name="Freeform 42"/>
          <p:cNvSpPr>
            <a:spLocks/>
          </p:cNvSpPr>
          <p:nvPr/>
        </p:nvSpPr>
        <p:spPr bwMode="auto">
          <a:xfrm>
            <a:off x="2555875" y="3141663"/>
            <a:ext cx="576263" cy="433387"/>
          </a:xfrm>
          <a:custGeom>
            <a:avLst/>
            <a:gdLst>
              <a:gd name="T0" fmla="*/ 0 w 363"/>
              <a:gd name="T1" fmla="*/ 0 h 273"/>
              <a:gd name="T2" fmla="*/ 458668880 w 363"/>
              <a:gd name="T3" fmla="*/ 65523982 h 273"/>
              <a:gd name="T4" fmla="*/ 763608742 w 363"/>
              <a:gd name="T5" fmla="*/ 335179550 h 273"/>
              <a:gd name="T6" fmla="*/ 914818395 w 363"/>
              <a:gd name="T7" fmla="*/ 688000960 h 273"/>
              <a:gd name="T8" fmla="*/ 0 60000 65536"/>
              <a:gd name="T9" fmla="*/ 0 60000 65536"/>
              <a:gd name="T10" fmla="*/ 0 60000 65536"/>
              <a:gd name="T11" fmla="*/ 0 60000 65536"/>
              <a:gd name="T12" fmla="*/ 0 w 363"/>
              <a:gd name="T13" fmla="*/ 0 h 273"/>
              <a:gd name="T14" fmla="*/ 363 w 363"/>
              <a:gd name="T15" fmla="*/ 273 h 2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3" h="273">
                <a:moveTo>
                  <a:pt x="0" y="0"/>
                </a:moveTo>
                <a:cubicBezTo>
                  <a:pt x="30" y="4"/>
                  <a:pt x="132" y="4"/>
                  <a:pt x="182" y="26"/>
                </a:cubicBezTo>
                <a:cubicBezTo>
                  <a:pt x="232" y="48"/>
                  <a:pt x="273" y="92"/>
                  <a:pt x="303" y="133"/>
                </a:cubicBezTo>
                <a:cubicBezTo>
                  <a:pt x="333" y="174"/>
                  <a:pt x="350" y="244"/>
                  <a:pt x="363" y="273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51" name="Freeform 43"/>
          <p:cNvSpPr>
            <a:spLocks/>
          </p:cNvSpPr>
          <p:nvPr/>
        </p:nvSpPr>
        <p:spPr bwMode="auto">
          <a:xfrm>
            <a:off x="1619250" y="4508500"/>
            <a:ext cx="931863" cy="433388"/>
          </a:xfrm>
          <a:custGeom>
            <a:avLst/>
            <a:gdLst>
              <a:gd name="T0" fmla="*/ 0 w 587"/>
              <a:gd name="T1" fmla="*/ 0 h 273"/>
              <a:gd name="T2" fmla="*/ 262096381 w 587"/>
              <a:gd name="T3" fmla="*/ 352822224 h 273"/>
              <a:gd name="T4" fmla="*/ 584676519 w 587"/>
              <a:gd name="T5" fmla="*/ 567036549 h 273"/>
              <a:gd name="T6" fmla="*/ 1139111159 w 587"/>
              <a:gd name="T7" fmla="*/ 675402551 h 273"/>
              <a:gd name="T8" fmla="*/ 1479333088 w 587"/>
              <a:gd name="T9" fmla="*/ 637600974 h 2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7"/>
              <a:gd name="T16" fmla="*/ 0 h 273"/>
              <a:gd name="T17" fmla="*/ 587 w 587"/>
              <a:gd name="T18" fmla="*/ 273 h 2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7" h="273">
                <a:moveTo>
                  <a:pt x="0" y="0"/>
                </a:moveTo>
                <a:cubicBezTo>
                  <a:pt x="17" y="23"/>
                  <a:pt x="65" y="103"/>
                  <a:pt x="104" y="140"/>
                </a:cubicBezTo>
                <a:cubicBezTo>
                  <a:pt x="143" y="177"/>
                  <a:pt x="174" y="204"/>
                  <a:pt x="232" y="225"/>
                </a:cubicBezTo>
                <a:cubicBezTo>
                  <a:pt x="290" y="246"/>
                  <a:pt x="393" y="263"/>
                  <a:pt x="452" y="268"/>
                </a:cubicBezTo>
                <a:cubicBezTo>
                  <a:pt x="511" y="273"/>
                  <a:pt x="559" y="256"/>
                  <a:pt x="587" y="253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52" name="Freeform 44"/>
          <p:cNvSpPr>
            <a:spLocks/>
          </p:cNvSpPr>
          <p:nvPr/>
        </p:nvSpPr>
        <p:spPr bwMode="auto">
          <a:xfrm>
            <a:off x="1187450" y="4510088"/>
            <a:ext cx="1368425" cy="865187"/>
          </a:xfrm>
          <a:custGeom>
            <a:avLst/>
            <a:gdLst>
              <a:gd name="T0" fmla="*/ 0 w 862"/>
              <a:gd name="T1" fmla="*/ 0 h 545"/>
              <a:gd name="T2" fmla="*/ 516632877 w 862"/>
              <a:gd name="T3" fmla="*/ 761086605 h 545"/>
              <a:gd name="T4" fmla="*/ 1053425411 w 862"/>
              <a:gd name="T5" fmla="*/ 1156750135 h 545"/>
              <a:gd name="T6" fmla="*/ 1554937156 w 862"/>
              <a:gd name="T7" fmla="*/ 1297878740 h 545"/>
              <a:gd name="T8" fmla="*/ 2147483647 w 862"/>
              <a:gd name="T9" fmla="*/ 1373483350 h 5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2"/>
              <a:gd name="T16" fmla="*/ 0 h 545"/>
              <a:gd name="T17" fmla="*/ 862 w 862"/>
              <a:gd name="T18" fmla="*/ 545 h 5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2" h="545">
                <a:moveTo>
                  <a:pt x="0" y="0"/>
                </a:moveTo>
                <a:cubicBezTo>
                  <a:pt x="34" y="50"/>
                  <a:pt x="135" y="225"/>
                  <a:pt x="205" y="302"/>
                </a:cubicBezTo>
                <a:cubicBezTo>
                  <a:pt x="275" y="379"/>
                  <a:pt x="350" y="424"/>
                  <a:pt x="418" y="459"/>
                </a:cubicBezTo>
                <a:cubicBezTo>
                  <a:pt x="486" y="494"/>
                  <a:pt x="543" y="501"/>
                  <a:pt x="617" y="515"/>
                </a:cubicBezTo>
                <a:cubicBezTo>
                  <a:pt x="691" y="529"/>
                  <a:pt x="811" y="539"/>
                  <a:pt x="862" y="545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46" name="Freeform 38"/>
          <p:cNvSpPr>
            <a:spLocks/>
          </p:cNvSpPr>
          <p:nvPr/>
        </p:nvSpPr>
        <p:spPr bwMode="auto">
          <a:xfrm>
            <a:off x="2195513" y="4294188"/>
            <a:ext cx="360362" cy="98425"/>
          </a:xfrm>
          <a:custGeom>
            <a:avLst/>
            <a:gdLst>
              <a:gd name="T0" fmla="*/ 0 w 227"/>
              <a:gd name="T1" fmla="*/ 0 h 62"/>
              <a:gd name="T2" fmla="*/ 277216828 w 227"/>
              <a:gd name="T3" fmla="*/ 136088454 h 62"/>
              <a:gd name="T4" fmla="*/ 572073926 w 227"/>
              <a:gd name="T5" fmla="*/ 115927209 h 62"/>
              <a:gd name="T6" fmla="*/ 0 60000 65536"/>
              <a:gd name="T7" fmla="*/ 0 60000 65536"/>
              <a:gd name="T8" fmla="*/ 0 60000 65536"/>
              <a:gd name="T9" fmla="*/ 0 w 227"/>
              <a:gd name="T10" fmla="*/ 0 h 62"/>
              <a:gd name="T11" fmla="*/ 227 w 227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7" h="62">
                <a:moveTo>
                  <a:pt x="0" y="0"/>
                </a:moveTo>
                <a:cubicBezTo>
                  <a:pt x="18" y="9"/>
                  <a:pt x="72" y="46"/>
                  <a:pt x="110" y="54"/>
                </a:cubicBezTo>
                <a:cubicBezTo>
                  <a:pt x="148" y="62"/>
                  <a:pt x="203" y="48"/>
                  <a:pt x="227" y="4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17453" name="Object 45"/>
          <p:cNvGraphicFramePr>
            <a:graphicFrameLocks noChangeAspect="1"/>
          </p:cNvGraphicFramePr>
          <p:nvPr/>
        </p:nvGraphicFramePr>
        <p:xfrm>
          <a:off x="2268538" y="4076700"/>
          <a:ext cx="331787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8" name="Формула" r:id="rId3" imgW="152280" imgH="139680" progId="Equation.3">
                  <p:embed/>
                </p:oleObj>
              </mc:Choice>
              <mc:Fallback>
                <p:oleObj name="Формула" r:id="rId3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076700"/>
                        <a:ext cx="331787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2051050" y="4797425"/>
          <a:ext cx="4143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9" name="Формула" r:id="rId5" imgW="190440" imgH="228600" progId="Equation.3">
                  <p:embed/>
                </p:oleObj>
              </mc:Choice>
              <mc:Fallback>
                <p:oleObj name="Формула" r:id="rId5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4797425"/>
                        <a:ext cx="414338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47" name="Freeform 39"/>
          <p:cNvSpPr>
            <a:spLocks/>
          </p:cNvSpPr>
          <p:nvPr/>
        </p:nvSpPr>
        <p:spPr bwMode="auto">
          <a:xfrm>
            <a:off x="2555875" y="3276600"/>
            <a:ext cx="360363" cy="225425"/>
          </a:xfrm>
          <a:custGeom>
            <a:avLst/>
            <a:gdLst>
              <a:gd name="T0" fmla="*/ 0 w 227"/>
              <a:gd name="T1" fmla="*/ 15120937 h 142"/>
              <a:gd name="T2" fmla="*/ 262096642 w 227"/>
              <a:gd name="T3" fmla="*/ 30241874 h 142"/>
              <a:gd name="T4" fmla="*/ 476311056 w 227"/>
              <a:gd name="T5" fmla="*/ 191531842 h 142"/>
              <a:gd name="T6" fmla="*/ 572077101 w 227"/>
              <a:gd name="T7" fmla="*/ 357862133 h 142"/>
              <a:gd name="T8" fmla="*/ 0 60000 65536"/>
              <a:gd name="T9" fmla="*/ 0 60000 65536"/>
              <a:gd name="T10" fmla="*/ 0 60000 65536"/>
              <a:gd name="T11" fmla="*/ 0 60000 65536"/>
              <a:gd name="T12" fmla="*/ 0 w 227"/>
              <a:gd name="T13" fmla="*/ 0 h 142"/>
              <a:gd name="T14" fmla="*/ 227 w 227"/>
              <a:gd name="T15" fmla="*/ 142 h 1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7" h="142">
                <a:moveTo>
                  <a:pt x="0" y="6"/>
                </a:moveTo>
                <a:cubicBezTo>
                  <a:pt x="17" y="7"/>
                  <a:pt x="73" y="0"/>
                  <a:pt x="104" y="12"/>
                </a:cubicBezTo>
                <a:cubicBezTo>
                  <a:pt x="135" y="24"/>
                  <a:pt x="168" y="54"/>
                  <a:pt x="189" y="76"/>
                </a:cubicBezTo>
                <a:cubicBezTo>
                  <a:pt x="210" y="98"/>
                  <a:pt x="219" y="128"/>
                  <a:pt x="227" y="14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17455" name="Object 47"/>
          <p:cNvGraphicFramePr>
            <a:graphicFrameLocks noChangeAspect="1"/>
          </p:cNvGraphicFramePr>
          <p:nvPr/>
        </p:nvGraphicFramePr>
        <p:xfrm>
          <a:off x="2654300" y="2822575"/>
          <a:ext cx="27622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0" name="Формула" r:id="rId7" imgW="126720" imgH="164880" progId="Equation.3">
                  <p:embed/>
                </p:oleObj>
              </mc:Choice>
              <mc:Fallback>
                <p:oleObj name="Формула" r:id="rId7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4300" y="2822575"/>
                        <a:ext cx="276225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56" name="Object 48"/>
          <p:cNvGraphicFramePr>
            <a:graphicFrameLocks noChangeAspect="1"/>
          </p:cNvGraphicFramePr>
          <p:nvPr/>
        </p:nvGraphicFramePr>
        <p:xfrm>
          <a:off x="3937000" y="3284538"/>
          <a:ext cx="10747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1" name="Формула" r:id="rId9" imgW="495000" imgH="228600" progId="Equation.3">
                  <p:embed/>
                </p:oleObj>
              </mc:Choice>
              <mc:Fallback>
                <p:oleObj name="Формула" r:id="rId9" imgW="495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0" y="3284538"/>
                        <a:ext cx="1074738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7" name="Text Box 49"/>
          <p:cNvSpPr txBox="1">
            <a:spLocks noChangeArrowheads="1"/>
          </p:cNvSpPr>
          <p:nvPr/>
        </p:nvSpPr>
        <p:spPr bwMode="auto">
          <a:xfrm>
            <a:off x="109100" y="674688"/>
            <a:ext cx="885538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Явление полного отражения наблюдается при переходе света из оптически более плотной среды в менее плотную.</a:t>
            </a:r>
          </a:p>
        </p:txBody>
      </p:sp>
      <p:graphicFrame>
        <p:nvGraphicFramePr>
          <p:cNvPr id="17460" name="Object 52"/>
          <p:cNvGraphicFramePr>
            <a:graphicFrameLocks noChangeAspect="1"/>
          </p:cNvGraphicFramePr>
          <p:nvPr/>
        </p:nvGraphicFramePr>
        <p:xfrm>
          <a:off x="7019925" y="1773238"/>
          <a:ext cx="1296988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2" name="Формула" r:id="rId11" imgW="406080" imgH="203040" progId="Equation.3">
                  <p:embed/>
                </p:oleObj>
              </mc:Choice>
              <mc:Fallback>
                <p:oleObj name="Формула" r:id="rId11" imgW="406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1773238"/>
                        <a:ext cx="1296988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62" name="Object 54"/>
          <p:cNvGraphicFramePr>
            <a:graphicFrameLocks noChangeAspect="1"/>
          </p:cNvGraphicFramePr>
          <p:nvPr/>
        </p:nvGraphicFramePr>
        <p:xfrm>
          <a:off x="6877050" y="2852738"/>
          <a:ext cx="1903413" cy="157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3" name="Формула" r:id="rId13" imgW="583920" imgH="482400" progId="Equation.3">
                  <p:embed/>
                </p:oleObj>
              </mc:Choice>
              <mc:Fallback>
                <p:oleObj name="Формула" r:id="rId13" imgW="5839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2852738"/>
                        <a:ext cx="1903413" cy="157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57"/>
          <p:cNvGrpSpPr>
            <a:grpSpLocks/>
          </p:cNvGrpSpPr>
          <p:nvPr/>
        </p:nvGrpSpPr>
        <p:grpSpPr bwMode="auto">
          <a:xfrm>
            <a:off x="250825" y="6237288"/>
            <a:ext cx="8497888" cy="576262"/>
            <a:chOff x="158" y="3929"/>
            <a:chExt cx="5353" cy="363"/>
          </a:xfrm>
        </p:grpSpPr>
        <p:graphicFrame>
          <p:nvGraphicFramePr>
            <p:cNvPr id="12298" name="Object 55"/>
            <p:cNvGraphicFramePr>
              <a:graphicFrameLocks noChangeAspect="1"/>
            </p:cNvGraphicFramePr>
            <p:nvPr/>
          </p:nvGraphicFramePr>
          <p:xfrm>
            <a:off x="158" y="3929"/>
            <a:ext cx="304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4" name="Формула" r:id="rId15" imgW="190440" imgH="228600" progId="Equation.3">
                    <p:embed/>
                  </p:oleObj>
                </mc:Choice>
                <mc:Fallback>
                  <p:oleObj name="Формула" r:id="rId15" imgW="1904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" y="3929"/>
                          <a:ext cx="304" cy="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23" name="Text Box 56"/>
            <p:cNvSpPr txBox="1">
              <a:spLocks noChangeArrowheads="1"/>
            </p:cNvSpPr>
            <p:nvPr/>
          </p:nvSpPr>
          <p:spPr bwMode="auto">
            <a:xfrm>
              <a:off x="431" y="3929"/>
              <a:ext cx="50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b="1" dirty="0"/>
                <a:t>- </a:t>
              </a:r>
              <a:r>
                <a:rPr lang="ru-RU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предельный угол полного отражения</a:t>
              </a:r>
            </a:p>
          </p:txBody>
        </p:sp>
      </p:grpSp>
      <p:graphicFrame>
        <p:nvGraphicFramePr>
          <p:cNvPr id="17466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729913"/>
              </p:ext>
            </p:extLst>
          </p:nvPr>
        </p:nvGraphicFramePr>
        <p:xfrm>
          <a:off x="6660232" y="1703388"/>
          <a:ext cx="1862138" cy="489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5" name="Формула" r:id="rId16" imgW="571320" imgH="1498320" progId="Equation.3">
                  <p:embed/>
                </p:oleObj>
              </mc:Choice>
              <mc:Fallback>
                <p:oleObj name="Формула" r:id="rId16" imgW="571320" imgH="1498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1703388"/>
                        <a:ext cx="1862138" cy="4894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9" name="Text Box 59"/>
          <p:cNvSpPr txBox="1">
            <a:spLocks noChangeArrowheads="1"/>
          </p:cNvSpPr>
          <p:nvPr/>
        </p:nvSpPr>
        <p:spPr bwMode="auto">
          <a:xfrm>
            <a:off x="109099" y="-26988"/>
            <a:ext cx="88553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0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Полное 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внутреннее отражение</a:t>
            </a:r>
            <a:endParaRPr lang="ru-RU" sz="4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20" name="Text Box 60"/>
              <p:cNvSpPr txBox="1">
                <a:spLocks noChangeArrowheads="1"/>
              </p:cNvSpPr>
              <p:nvPr/>
            </p:nvSpPr>
            <p:spPr bwMode="auto">
              <a:xfrm>
                <a:off x="338985" y="2125392"/>
                <a:ext cx="174619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ru-RU" sz="2800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ru-RU" sz="28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Georgia" pitchFamily="18" charset="0"/>
                          </a:rPr>
                          <m:t> </m:t>
                        </m:r>
                      </m:sub>
                    </m:sSub>
                    <m:r>
                      <a:rPr lang="ru-RU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en-US" sz="28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&lt;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8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ru-RU" sz="28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Georgia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ru-RU" sz="2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12320" name="Text 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985" y="2125392"/>
                <a:ext cx="1746196" cy="523220"/>
              </a:xfrm>
              <a:prstGeom prst="rect">
                <a:avLst/>
              </a:prstGeom>
              <a:blipFill rotWithShape="1">
                <a:blip r:embed="rId18"/>
                <a:stretch>
                  <a:fillRect t="-12941" b="-3882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21" name="Text Box 61"/>
              <p:cNvSpPr txBox="1">
                <a:spLocks noChangeArrowheads="1"/>
              </p:cNvSpPr>
              <p:nvPr/>
            </p:nvSpPr>
            <p:spPr bwMode="auto">
              <a:xfrm>
                <a:off x="539750" y="3789363"/>
                <a:ext cx="647700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sz="3200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ru-RU" sz="3200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Georgia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ru-RU" sz="32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12321" name="Text 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750" y="3789363"/>
                <a:ext cx="647700" cy="58477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470" name="Object 62"/>
          <p:cNvGraphicFramePr>
            <a:graphicFrameLocks noChangeAspect="1"/>
          </p:cNvGraphicFramePr>
          <p:nvPr/>
        </p:nvGraphicFramePr>
        <p:xfrm>
          <a:off x="1547813" y="5373688"/>
          <a:ext cx="966787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6" name="Формула" r:id="rId20" imgW="444240" imgH="228600" progId="Equation.3">
                  <p:embed/>
                </p:oleObj>
              </mc:Choice>
              <mc:Fallback>
                <p:oleObj name="Формула" r:id="rId20" imgW="444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5373688"/>
                        <a:ext cx="966787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857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8" grpId="0" animBg="1"/>
      <p:bldP spid="17450" grpId="0" animBg="1"/>
      <p:bldP spid="17451" grpId="0" animBg="1"/>
      <p:bldP spid="17452" grpId="0" animBg="1"/>
      <p:bldP spid="17446" grpId="0" animBg="1"/>
      <p:bldP spid="17446" grpId="1" animBg="1"/>
      <p:bldP spid="17447" grpId="0" animBg="1"/>
      <p:bldP spid="17447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Rays-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836613"/>
            <a:ext cx="9074150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14"/>
          <p:cNvSpPr txBox="1">
            <a:spLocks noChangeArrowheads="1"/>
          </p:cNvSpPr>
          <p:nvPr/>
        </p:nvSpPr>
        <p:spPr bwMode="auto">
          <a:xfrm>
            <a:off x="1619250" y="-26988"/>
            <a:ext cx="5257800" cy="70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/>
              <a:t>Полное отражение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6204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90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820422"/>
              </p:ext>
            </p:extLst>
          </p:nvPr>
        </p:nvGraphicFramePr>
        <p:xfrm>
          <a:off x="6012160" y="804457"/>
          <a:ext cx="1862138" cy="157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06" name="Формула" r:id="rId3" imgW="571320" imgH="482400" progId="Equation.3">
                  <p:embed/>
                </p:oleObj>
              </mc:Choice>
              <mc:Fallback>
                <p:oleObj name="Формула" r:id="rId3" imgW="5713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804457"/>
                        <a:ext cx="1862138" cy="157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Text Box 47"/>
          <p:cNvSpPr txBox="1">
            <a:spLocks noChangeArrowheads="1"/>
          </p:cNvSpPr>
          <p:nvPr/>
        </p:nvSpPr>
        <p:spPr bwMode="auto">
          <a:xfrm>
            <a:off x="1619250" y="-26988"/>
            <a:ext cx="5257800" cy="70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Полное отражение</a:t>
            </a:r>
          </a:p>
        </p:txBody>
      </p:sp>
      <p:grpSp>
        <p:nvGrpSpPr>
          <p:cNvPr id="13320" name="Group 51"/>
          <p:cNvGrpSpPr>
            <a:grpSpLocks/>
          </p:cNvGrpSpPr>
          <p:nvPr/>
        </p:nvGrpSpPr>
        <p:grpSpPr bwMode="auto">
          <a:xfrm>
            <a:off x="250469" y="776676"/>
            <a:ext cx="4870450" cy="2316163"/>
            <a:chOff x="158" y="1654"/>
            <a:chExt cx="3068" cy="1459"/>
          </a:xfrm>
        </p:grpSpPr>
        <p:sp>
          <p:nvSpPr>
            <p:cNvPr id="13322" name="Line 2"/>
            <p:cNvSpPr>
              <a:spLocks noChangeShapeType="1"/>
            </p:cNvSpPr>
            <p:nvPr/>
          </p:nvSpPr>
          <p:spPr bwMode="auto">
            <a:xfrm flipV="1">
              <a:off x="249" y="2341"/>
              <a:ext cx="2949" cy="1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3" name="Text Box 3"/>
            <p:cNvSpPr txBox="1">
              <a:spLocks noChangeArrowheads="1"/>
            </p:cNvSpPr>
            <p:nvPr/>
          </p:nvSpPr>
          <p:spPr bwMode="auto">
            <a:xfrm>
              <a:off x="158" y="2024"/>
              <a:ext cx="2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b="1"/>
                <a:t>М</a:t>
              </a:r>
            </a:p>
          </p:txBody>
        </p:sp>
        <p:sp>
          <p:nvSpPr>
            <p:cNvPr id="13324" name="Text Box 4"/>
            <p:cNvSpPr txBox="1">
              <a:spLocks noChangeArrowheads="1"/>
            </p:cNvSpPr>
            <p:nvPr/>
          </p:nvSpPr>
          <p:spPr bwMode="auto">
            <a:xfrm>
              <a:off x="2971" y="2024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>
                  <a:latin typeface="Arial" charset="0"/>
                </a:rPr>
                <a:t>N</a:t>
              </a:r>
              <a:endParaRPr lang="ru-RU" b="1">
                <a:latin typeface="Arial" charset="0"/>
              </a:endParaRPr>
            </a:p>
          </p:txBody>
        </p:sp>
        <p:sp>
          <p:nvSpPr>
            <p:cNvPr id="13325" name="Line 5"/>
            <p:cNvSpPr>
              <a:spLocks noChangeShapeType="1"/>
            </p:cNvSpPr>
            <p:nvPr/>
          </p:nvSpPr>
          <p:spPr bwMode="auto">
            <a:xfrm>
              <a:off x="1610" y="1752"/>
              <a:ext cx="0" cy="13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326" name="Group 18"/>
            <p:cNvGrpSpPr>
              <a:grpSpLocks/>
            </p:cNvGrpSpPr>
            <p:nvPr/>
          </p:nvGrpSpPr>
          <p:grpSpPr bwMode="auto">
            <a:xfrm rot="-2401816">
              <a:off x="509" y="2729"/>
              <a:ext cx="1282" cy="90"/>
              <a:chOff x="975" y="3657"/>
              <a:chExt cx="2903" cy="0"/>
            </a:xfrm>
          </p:grpSpPr>
          <p:sp>
            <p:nvSpPr>
              <p:cNvPr id="13333" name="Line 19"/>
              <p:cNvSpPr>
                <a:spLocks noChangeShapeType="1"/>
              </p:cNvSpPr>
              <p:nvPr/>
            </p:nvSpPr>
            <p:spPr bwMode="auto">
              <a:xfrm>
                <a:off x="975" y="3657"/>
                <a:ext cx="2903" cy="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4" name="Line 20"/>
              <p:cNvSpPr>
                <a:spLocks noChangeShapeType="1"/>
              </p:cNvSpPr>
              <p:nvPr/>
            </p:nvSpPr>
            <p:spPr bwMode="auto">
              <a:xfrm>
                <a:off x="1247" y="3657"/>
                <a:ext cx="318" cy="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327" name="Group 24"/>
            <p:cNvGrpSpPr>
              <a:grpSpLocks/>
            </p:cNvGrpSpPr>
            <p:nvPr/>
          </p:nvGrpSpPr>
          <p:grpSpPr bwMode="auto">
            <a:xfrm>
              <a:off x="1610" y="2341"/>
              <a:ext cx="1134" cy="46"/>
              <a:chOff x="975" y="3657"/>
              <a:chExt cx="2903" cy="0"/>
            </a:xfrm>
          </p:grpSpPr>
          <p:sp>
            <p:nvSpPr>
              <p:cNvPr id="13331" name="Line 25"/>
              <p:cNvSpPr>
                <a:spLocks noChangeShapeType="1"/>
              </p:cNvSpPr>
              <p:nvPr/>
            </p:nvSpPr>
            <p:spPr bwMode="auto">
              <a:xfrm>
                <a:off x="975" y="3657"/>
                <a:ext cx="2903" cy="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2" name="Line 26"/>
              <p:cNvSpPr>
                <a:spLocks noChangeShapeType="1"/>
              </p:cNvSpPr>
              <p:nvPr/>
            </p:nvSpPr>
            <p:spPr bwMode="auto">
              <a:xfrm>
                <a:off x="1247" y="3657"/>
                <a:ext cx="318" cy="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328" name="Freeform 32"/>
            <p:cNvSpPr>
              <a:spLocks/>
            </p:cNvSpPr>
            <p:nvPr/>
          </p:nvSpPr>
          <p:spPr bwMode="auto">
            <a:xfrm rot="-1233363">
              <a:off x="1383" y="2523"/>
              <a:ext cx="182" cy="136"/>
            </a:xfrm>
            <a:custGeom>
              <a:avLst/>
              <a:gdLst>
                <a:gd name="T0" fmla="*/ 0 w 590"/>
                <a:gd name="T1" fmla="*/ 0 h 272"/>
                <a:gd name="T2" fmla="*/ 22 w 590"/>
                <a:gd name="T3" fmla="*/ 56 h 272"/>
                <a:gd name="T4" fmla="*/ 56 w 590"/>
                <a:gd name="T5" fmla="*/ 68 h 272"/>
                <a:gd name="T6" fmla="*/ 0 60000 65536"/>
                <a:gd name="T7" fmla="*/ 0 60000 65536"/>
                <a:gd name="T8" fmla="*/ 0 60000 65536"/>
                <a:gd name="T9" fmla="*/ 0 w 590"/>
                <a:gd name="T10" fmla="*/ 0 h 272"/>
                <a:gd name="T11" fmla="*/ 590 w 590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90" h="272">
                  <a:moveTo>
                    <a:pt x="0" y="0"/>
                  </a:moveTo>
                  <a:cubicBezTo>
                    <a:pt x="64" y="91"/>
                    <a:pt x="129" y="182"/>
                    <a:pt x="227" y="227"/>
                  </a:cubicBezTo>
                  <a:cubicBezTo>
                    <a:pt x="325" y="272"/>
                    <a:pt x="457" y="272"/>
                    <a:pt x="590" y="27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13317" name="Object 36"/>
            <p:cNvGraphicFramePr>
              <a:graphicFrameLocks noChangeAspect="1"/>
            </p:cNvGraphicFramePr>
            <p:nvPr/>
          </p:nvGraphicFramePr>
          <p:xfrm>
            <a:off x="1292" y="2659"/>
            <a:ext cx="261" cy="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07" name="Формула" r:id="rId5" imgW="190440" imgH="228600" progId="Equation.3">
                    <p:embed/>
                  </p:oleObj>
                </mc:Choice>
                <mc:Fallback>
                  <p:oleObj name="Формула" r:id="rId5" imgW="1904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2" y="2659"/>
                          <a:ext cx="261" cy="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8" name="Object 39"/>
            <p:cNvGraphicFramePr>
              <a:graphicFrameLocks noChangeAspect="1"/>
            </p:cNvGraphicFramePr>
            <p:nvPr/>
          </p:nvGraphicFramePr>
          <p:xfrm>
            <a:off x="1982" y="2024"/>
            <a:ext cx="676" cy="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08" name="Формула" r:id="rId7" imgW="495000" imgH="228600" progId="Equation.3">
                    <p:embed/>
                  </p:oleObj>
                </mc:Choice>
                <mc:Fallback>
                  <p:oleObj name="Формула" r:id="rId7" imgW="4950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2" y="2024"/>
                          <a:ext cx="676" cy="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29" name="Text Box 48"/>
            <p:cNvSpPr txBox="1">
              <a:spLocks noChangeArrowheads="1"/>
            </p:cNvSpPr>
            <p:nvPr/>
          </p:nvSpPr>
          <p:spPr bwMode="auto">
            <a:xfrm>
              <a:off x="340" y="1654"/>
              <a:ext cx="86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>
                  <a:latin typeface="Arial" charset="0"/>
                </a:rPr>
                <a:t>n</a:t>
              </a:r>
              <a:r>
                <a:rPr lang="en-US" sz="1800" b="1">
                  <a:latin typeface="Arial" charset="0"/>
                </a:rPr>
                <a:t>2</a:t>
              </a:r>
              <a:r>
                <a:rPr lang="en-US" sz="2800" b="1">
                  <a:latin typeface="Arial" charset="0"/>
                </a:rPr>
                <a:t>&lt;n</a:t>
              </a:r>
              <a:r>
                <a:rPr lang="en-US" sz="1800" b="1">
                  <a:latin typeface="Arial" charset="0"/>
                </a:rPr>
                <a:t>1</a:t>
              </a:r>
              <a:endParaRPr lang="ru-RU" sz="1800" b="1">
                <a:latin typeface="Arial" charset="0"/>
              </a:endParaRPr>
            </a:p>
          </p:txBody>
        </p:sp>
        <p:sp>
          <p:nvSpPr>
            <p:cNvPr id="13330" name="Text Box 49"/>
            <p:cNvSpPr txBox="1">
              <a:spLocks noChangeArrowheads="1"/>
            </p:cNvSpPr>
            <p:nvPr/>
          </p:nvSpPr>
          <p:spPr bwMode="auto">
            <a:xfrm>
              <a:off x="340" y="2387"/>
              <a:ext cx="40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>
                  <a:latin typeface="Arial" charset="0"/>
                </a:rPr>
                <a:t>n</a:t>
              </a:r>
              <a:r>
                <a:rPr lang="en-US" sz="1800" b="1">
                  <a:latin typeface="Arial" charset="0"/>
                </a:rPr>
                <a:t>1</a:t>
              </a:r>
              <a:endParaRPr lang="ru-RU" sz="1800" b="1">
                <a:latin typeface="Arial" charset="0"/>
              </a:endParaRPr>
            </a:p>
          </p:txBody>
        </p:sp>
      </p:grpSp>
      <p:graphicFrame>
        <p:nvGraphicFramePr>
          <p:cNvPr id="13315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180853"/>
              </p:ext>
            </p:extLst>
          </p:nvPr>
        </p:nvGraphicFramePr>
        <p:xfrm>
          <a:off x="1000149" y="3284984"/>
          <a:ext cx="2273300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09" name="Формула" r:id="rId9" imgW="825480" imgH="888840" progId="Equation.3">
                  <p:embed/>
                </p:oleObj>
              </mc:Choice>
              <mc:Fallback>
                <p:oleObj name="Формула" r:id="rId9" imgW="82548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49" y="3284984"/>
                        <a:ext cx="2273300" cy="244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425466"/>
              </p:ext>
            </p:extLst>
          </p:nvPr>
        </p:nvGraphicFramePr>
        <p:xfrm>
          <a:off x="4645026" y="3351775"/>
          <a:ext cx="2376488" cy="234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10" name="Формула" r:id="rId11" imgW="901440" imgH="888840" progId="Equation.3">
                  <p:embed/>
                </p:oleObj>
              </mc:Choice>
              <mc:Fallback>
                <p:oleObj name="Формула" r:id="rId11" imgW="90144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26" y="3351775"/>
                        <a:ext cx="2376488" cy="234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403648" y="5997859"/>
                <a:ext cx="6180153" cy="5734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sz="320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ru-RU" sz="32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ru-RU" sz="3200" b="0" i="1" smtClean="0">
                        <a:latin typeface="Cambria Math"/>
                      </a:rPr>
                      <m:t> −</m:t>
                    </m:r>
                  </m:oMath>
                </a14:m>
                <a:r>
                  <a:rPr lang="ru-RU" sz="24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предельный </a:t>
                </a:r>
                <a:r>
                  <a:rPr lang="ru-RU" sz="240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угол полного отражения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997859"/>
                <a:ext cx="6180153" cy="573427"/>
              </a:xfrm>
              <a:prstGeom prst="rect">
                <a:avLst/>
              </a:prstGeom>
              <a:blipFill rotWithShape="1">
                <a:blip r:embed="rId13"/>
                <a:stretch>
                  <a:fillRect b="-265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779321" y="5648436"/>
                <a:ext cx="5312959" cy="8413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dirty="0" smtClean="0"/>
                  <a:t>Для воды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ru-RU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sz="2800" dirty="0"/>
                  <a:t> = </a:t>
                </a:r>
                <a:r>
                  <a:rPr lang="en-US" sz="2800" dirty="0" err="1"/>
                  <a:t>arcsin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/>
                          <m:t>1,33</m:t>
                        </m:r>
                      </m:den>
                    </m:f>
                  </m:oMath>
                </a14:m>
                <a:r>
                  <a:rPr lang="en-US" sz="2800" dirty="0" smtClean="0"/>
                  <a:t> ≈ 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dirty="0"/>
                          <m:t>8,8</m:t>
                        </m:r>
                      </m:e>
                      <m:sup>
                        <m:r>
                          <a:rPr lang="ru-RU" sz="2800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 smtClean="0"/>
                  <a:t> </a:t>
                </a:r>
                <a:endParaRPr lang="ru-RU" sz="28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321" y="5648436"/>
                <a:ext cx="5312959" cy="841384"/>
              </a:xfrm>
              <a:prstGeom prst="rect">
                <a:avLst/>
              </a:prstGeom>
              <a:blipFill rotWithShape="1">
                <a:blip r:embed="rId14"/>
                <a:stretch>
                  <a:fillRect l="-2411" b="-28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019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  <p:bldP spid="2" grpId="0"/>
      <p:bldP spid="2" grpId="1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upload.wikimedia.org/wikipedia/commons/4/49/Fibreopt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8640"/>
            <a:ext cx="4248472" cy="642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88640"/>
            <a:ext cx="3995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Важнейшим техническим применением полного внутреннего отражения является </a:t>
            </a:r>
            <a:r>
              <a:rPr lang="ru-RU" sz="2400" i="1" dirty="0" smtClean="0">
                <a:solidFill>
                  <a:srgbClr val="C00000"/>
                </a:solidFill>
              </a:rPr>
              <a:t>волоконная оптика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600" y="1760854"/>
            <a:ext cx="417788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Световые лучи, запущенные внутрь оптоволоконного кабеля (</a:t>
            </a:r>
            <a:r>
              <a:rPr lang="ru-RU" sz="2400" i="1" dirty="0" err="1">
                <a:solidFill>
                  <a:srgbClr val="C00000"/>
                </a:solidFill>
              </a:rPr>
              <a:t>световода</a:t>
            </a:r>
            <a:r>
              <a:rPr lang="ru-RU" sz="2400" dirty="0"/>
              <a:t>) почти параллельно его оси, падают на поверхность под большими углами и целиком, без потери </a:t>
            </a:r>
            <a:r>
              <a:rPr lang="ru-RU" sz="2400" dirty="0" smtClean="0"/>
              <a:t>энергии </a:t>
            </a:r>
            <a:r>
              <a:rPr lang="ru-RU" sz="2400" dirty="0"/>
              <a:t>отражаются назад внутрь кабеля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Применение: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Связь. Модулируя </a:t>
            </a:r>
            <a:r>
              <a:rPr lang="ru-RU" dirty="0"/>
              <a:t>световой пучок, идущий по </a:t>
            </a:r>
            <a:r>
              <a:rPr lang="ru-RU" dirty="0" err="1"/>
              <a:t>световоду</a:t>
            </a:r>
            <a:r>
              <a:rPr lang="ru-RU" dirty="0"/>
              <a:t>, можно по нему на значительные расстояния пере­давать информацию — речь, музыку, изображения, 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Медицина(эндоскопия)</a:t>
            </a:r>
            <a:endParaRPr lang="ru-RU" dirty="0"/>
          </a:p>
        </p:txBody>
      </p:sp>
      <p:pic>
        <p:nvPicPr>
          <p:cNvPr id="22532" name="Picture 4" descr="http://physics.ru/courses/op25part2/content/chapter3/section/paragraph1/images/3-1-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868" y="162861"/>
            <a:ext cx="4638019" cy="644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35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9036496" cy="2520280"/>
          </a:xfrm>
        </p:spPr>
        <p:txBody>
          <a:bodyPr wrap="square">
            <a:noAutofit/>
          </a:bodyPr>
          <a:lstStyle/>
          <a:p>
            <a:pPr marL="0" indent="0">
              <a:buNone/>
            </a:pPr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Оптика - это раздел</a:t>
            </a:r>
            <a:r>
              <a:rPr lang="ru-RU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 физики, рассматривающий явления, связанные </a:t>
            </a:r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 распространением</a:t>
            </a:r>
            <a:r>
              <a:rPr lang="ru-RU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 </a:t>
            </a:r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электромагнитных волн</a:t>
            </a:r>
            <a:r>
              <a:rPr lang="ru-RU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 видимого, </a:t>
            </a:r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инфракрасного и ультрафиолетового диапазонов спектра.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56447" y="2564904"/>
            <a:ext cx="3888432" cy="7200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Оптика</a:t>
            </a:r>
            <a:endParaRPr lang="ru-RU" sz="4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3737636"/>
            <a:ext cx="4355976" cy="7200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Классическая </a:t>
            </a:r>
            <a:r>
              <a:rPr lang="ru-RU" sz="30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оптика</a:t>
            </a:r>
            <a:endParaRPr lang="ru-RU" sz="3000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70187" y="3737636"/>
            <a:ext cx="4355976" cy="7200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Квантовая оптика</a:t>
            </a:r>
            <a:endParaRPr lang="ru-RU" sz="3000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2008" y="4930081"/>
            <a:ext cx="3347864" cy="99596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Геометрическая оптика</a:t>
            </a:r>
            <a:endParaRPr lang="ru-RU" sz="3000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38799" y="6052632"/>
            <a:ext cx="3851920" cy="79327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Волновая оптика</a:t>
            </a:r>
            <a:endParaRPr lang="ru-RU" sz="3000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3563888" y="3284984"/>
            <a:ext cx="288032" cy="4526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5347677" y="3284984"/>
            <a:ext cx="288032" cy="4526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2851123" y="4457716"/>
            <a:ext cx="288032" cy="4526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3851920" y="4441974"/>
            <a:ext cx="296416" cy="16106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74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146" name="Object 1"/>
          <p:cNvGraphicFramePr>
            <a:graphicFrameLocks noChangeAspect="1"/>
          </p:cNvGraphicFramePr>
          <p:nvPr/>
        </p:nvGraphicFramePr>
        <p:xfrm>
          <a:off x="3203575" y="333375"/>
          <a:ext cx="14716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2" r:id="rId3" imgW="761669" imgH="444307" progId="Equation.DSMT4">
                  <p:embed/>
                </p:oleObj>
              </mc:Choice>
              <mc:Fallback>
                <p:oleObj r:id="rId3" imgW="761669" imgH="44430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333375"/>
                        <a:ext cx="1471613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8" name="Picture 3" descr="C:\Users\Светлана\Pictures\i71AI9QE9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68413"/>
            <a:ext cx="9144000" cy="5589587"/>
          </a:xfrm>
          <a:noFill/>
        </p:spPr>
      </p:pic>
    </p:spTree>
    <p:extLst>
      <p:ext uri="{BB962C8B-B14F-4D97-AF65-F5344CB8AC3E}">
        <p14:creationId xmlns:p14="http://schemas.microsoft.com/office/powerpoint/2010/main" val="11726766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ddeas.ru/wp-content/uploads/2013/12/solosv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8604"/>
            <a:ext cx="855343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://www.okna21.pl/lib/phpThumb/phpThumb.php?src=/photos/article/1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19472"/>
            <a:ext cx="7607340" cy="700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77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88640"/>
            <a:ext cx="66072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Обратимость световых лучей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40615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Принцип обратимости световых лучей. </a:t>
            </a:r>
            <a:endParaRPr lang="en-US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r>
              <a:rPr lang="ru-RU" sz="2400" i="1" dirty="0" smtClean="0">
                <a:solidFill>
                  <a:srgbClr val="C00000"/>
                </a:solidFill>
                <a:latin typeface="Georgia" pitchFamily="18" charset="0"/>
              </a:rPr>
              <a:t>Траектория </a:t>
            </a:r>
            <a:r>
              <a:rPr lang="ru-RU" sz="2400" i="1" dirty="0">
                <a:solidFill>
                  <a:srgbClr val="C00000"/>
                </a:solidFill>
                <a:latin typeface="Georgia" pitchFamily="18" charset="0"/>
              </a:rPr>
              <a:t>луча не зависит от того, в прямом или обратном направлении распространяется </a:t>
            </a:r>
            <a:r>
              <a:rPr lang="ru-RU" sz="2400" i="1" dirty="0" smtClean="0">
                <a:solidFill>
                  <a:srgbClr val="C00000"/>
                </a:solidFill>
                <a:latin typeface="Georgia" pitchFamily="18" charset="0"/>
              </a:rPr>
              <a:t>луч.</a:t>
            </a:r>
          </a:p>
          <a:p>
            <a:r>
              <a:rPr lang="ru-RU" sz="2400" i="1" dirty="0" smtClean="0">
                <a:solidFill>
                  <a:srgbClr val="C00000"/>
                </a:solidFill>
                <a:latin typeface="Georgia" pitchFamily="18" charset="0"/>
              </a:rPr>
              <a:t>Двигаясь </a:t>
            </a:r>
            <a:r>
              <a:rPr lang="ru-RU" sz="2400" i="1" dirty="0">
                <a:solidFill>
                  <a:srgbClr val="C00000"/>
                </a:solidFill>
                <a:latin typeface="Georgia" pitchFamily="18" charset="0"/>
              </a:rPr>
              <a:t>в обратном направлении, луч пойдёт в точности по тому же пути, что и в прямом направлении. 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54" y="3356992"/>
            <a:ext cx="475823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3068960"/>
            <a:ext cx="35283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Согласно принципу обратимости, при переходе из среды в воздух луч пойдёт по той же самой траектории, что и при соответствующем переходе из воздуха в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среду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996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 вопрос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9044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419475" y="0"/>
            <a:ext cx="1943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Линзы 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15900" y="701675"/>
            <a:ext cx="87485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i="1" dirty="0">
                <a:solidFill>
                  <a:srgbClr val="C00000"/>
                </a:solidFill>
                <a:latin typeface="Georgia" pitchFamily="18" charset="0"/>
              </a:rPr>
              <a:t>Линза - прозрачное тело, ограниченное двумя сферическими поверхностями.</a:t>
            </a:r>
          </a:p>
        </p:txBody>
      </p:sp>
      <p:grpSp>
        <p:nvGrpSpPr>
          <p:cNvPr id="41988" name="Group 14"/>
          <p:cNvGrpSpPr>
            <a:grpSpLocks/>
          </p:cNvGrpSpPr>
          <p:nvPr/>
        </p:nvGrpSpPr>
        <p:grpSpPr bwMode="auto">
          <a:xfrm>
            <a:off x="250825" y="1916113"/>
            <a:ext cx="3673475" cy="2232025"/>
            <a:chOff x="158" y="1344"/>
            <a:chExt cx="2314" cy="1406"/>
          </a:xfrm>
        </p:grpSpPr>
        <p:sp>
          <p:nvSpPr>
            <p:cNvPr id="42016" name="Oval 4"/>
            <p:cNvSpPr>
              <a:spLocks noChangeArrowheads="1"/>
            </p:cNvSpPr>
            <p:nvPr/>
          </p:nvSpPr>
          <p:spPr bwMode="auto">
            <a:xfrm>
              <a:off x="158" y="1344"/>
              <a:ext cx="1361" cy="1406"/>
            </a:xfrm>
            <a:prstGeom prst="ellips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17" name="Oval 5"/>
            <p:cNvSpPr>
              <a:spLocks noChangeArrowheads="1"/>
            </p:cNvSpPr>
            <p:nvPr/>
          </p:nvSpPr>
          <p:spPr bwMode="auto">
            <a:xfrm>
              <a:off x="1111" y="1344"/>
              <a:ext cx="1361" cy="1406"/>
            </a:xfrm>
            <a:prstGeom prst="ellips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18" name="Arc 10"/>
            <p:cNvSpPr>
              <a:spLocks/>
            </p:cNvSpPr>
            <p:nvPr/>
          </p:nvSpPr>
          <p:spPr bwMode="auto">
            <a:xfrm rot="-5400000">
              <a:off x="877" y="1759"/>
              <a:ext cx="1043" cy="576"/>
            </a:xfrm>
            <a:custGeom>
              <a:avLst/>
              <a:gdLst>
                <a:gd name="T0" fmla="*/ 0 w 33766"/>
                <a:gd name="T1" fmla="*/ 0 h 21600"/>
                <a:gd name="T2" fmla="*/ 1 w 33766"/>
                <a:gd name="T3" fmla="*/ 0 h 21600"/>
                <a:gd name="T4" fmla="*/ 0 w 33766"/>
                <a:gd name="T5" fmla="*/ 0 h 21600"/>
                <a:gd name="T6" fmla="*/ 0 60000 65536"/>
                <a:gd name="T7" fmla="*/ 0 60000 65536"/>
                <a:gd name="T8" fmla="*/ 0 60000 65536"/>
                <a:gd name="T9" fmla="*/ 0 w 33766"/>
                <a:gd name="T10" fmla="*/ 0 h 21600"/>
                <a:gd name="T11" fmla="*/ 33766 w 3376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766" h="21600" fill="none" extrusionOk="0">
                  <a:moveTo>
                    <a:pt x="0" y="7930"/>
                  </a:moveTo>
                  <a:cubicBezTo>
                    <a:pt x="4102" y="2911"/>
                    <a:pt x="10241" y="-1"/>
                    <a:pt x="16724" y="0"/>
                  </a:cubicBezTo>
                  <a:cubicBezTo>
                    <a:pt x="23384" y="0"/>
                    <a:pt x="29673" y="3073"/>
                    <a:pt x="33765" y="8328"/>
                  </a:cubicBezTo>
                </a:path>
                <a:path w="33766" h="21600" stroke="0" extrusionOk="0">
                  <a:moveTo>
                    <a:pt x="0" y="7930"/>
                  </a:moveTo>
                  <a:cubicBezTo>
                    <a:pt x="4102" y="2911"/>
                    <a:pt x="10241" y="-1"/>
                    <a:pt x="16724" y="0"/>
                  </a:cubicBezTo>
                  <a:cubicBezTo>
                    <a:pt x="23384" y="0"/>
                    <a:pt x="29673" y="3073"/>
                    <a:pt x="33765" y="8328"/>
                  </a:cubicBezTo>
                  <a:lnTo>
                    <a:pt x="16724" y="2160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2019" name="Arc 12"/>
            <p:cNvSpPr>
              <a:spLocks/>
            </p:cNvSpPr>
            <p:nvPr/>
          </p:nvSpPr>
          <p:spPr bwMode="auto">
            <a:xfrm rot="5400000">
              <a:off x="703" y="1752"/>
              <a:ext cx="1043" cy="589"/>
            </a:xfrm>
            <a:custGeom>
              <a:avLst/>
              <a:gdLst>
                <a:gd name="T0" fmla="*/ 0 w 33766"/>
                <a:gd name="T1" fmla="*/ 0 h 21600"/>
                <a:gd name="T2" fmla="*/ 1 w 33766"/>
                <a:gd name="T3" fmla="*/ 0 h 21600"/>
                <a:gd name="T4" fmla="*/ 0 w 33766"/>
                <a:gd name="T5" fmla="*/ 0 h 21600"/>
                <a:gd name="T6" fmla="*/ 0 60000 65536"/>
                <a:gd name="T7" fmla="*/ 0 60000 65536"/>
                <a:gd name="T8" fmla="*/ 0 60000 65536"/>
                <a:gd name="T9" fmla="*/ 0 w 33766"/>
                <a:gd name="T10" fmla="*/ 0 h 21600"/>
                <a:gd name="T11" fmla="*/ 33766 w 3376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766" h="21600" fill="none" extrusionOk="0">
                  <a:moveTo>
                    <a:pt x="0" y="7930"/>
                  </a:moveTo>
                  <a:cubicBezTo>
                    <a:pt x="4102" y="2911"/>
                    <a:pt x="10241" y="-1"/>
                    <a:pt x="16724" y="0"/>
                  </a:cubicBezTo>
                  <a:cubicBezTo>
                    <a:pt x="23384" y="0"/>
                    <a:pt x="29673" y="3073"/>
                    <a:pt x="33765" y="8328"/>
                  </a:cubicBezTo>
                </a:path>
                <a:path w="33766" h="21600" stroke="0" extrusionOk="0">
                  <a:moveTo>
                    <a:pt x="0" y="7930"/>
                  </a:moveTo>
                  <a:cubicBezTo>
                    <a:pt x="4102" y="2911"/>
                    <a:pt x="10241" y="-1"/>
                    <a:pt x="16724" y="0"/>
                  </a:cubicBezTo>
                  <a:cubicBezTo>
                    <a:pt x="23384" y="0"/>
                    <a:pt x="29673" y="3073"/>
                    <a:pt x="33765" y="8328"/>
                  </a:cubicBezTo>
                  <a:lnTo>
                    <a:pt x="16724" y="2160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endParaRPr lang="ru-RU"/>
            </a:p>
          </p:txBody>
        </p:sp>
      </p:grpSp>
      <p:grpSp>
        <p:nvGrpSpPr>
          <p:cNvPr id="41989" name="Group 15"/>
          <p:cNvGrpSpPr>
            <a:grpSpLocks/>
          </p:cNvGrpSpPr>
          <p:nvPr/>
        </p:nvGrpSpPr>
        <p:grpSpPr bwMode="auto">
          <a:xfrm>
            <a:off x="4427538" y="1916113"/>
            <a:ext cx="4465637" cy="2232025"/>
            <a:chOff x="2789" y="1389"/>
            <a:chExt cx="2813" cy="1406"/>
          </a:xfrm>
        </p:grpSpPr>
        <p:sp>
          <p:nvSpPr>
            <p:cNvPr id="42010" name="Oval 6"/>
            <p:cNvSpPr>
              <a:spLocks noChangeArrowheads="1"/>
            </p:cNvSpPr>
            <p:nvPr/>
          </p:nvSpPr>
          <p:spPr bwMode="auto">
            <a:xfrm>
              <a:off x="2789" y="1389"/>
              <a:ext cx="1361" cy="1406"/>
            </a:xfrm>
            <a:prstGeom prst="ellips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11" name="Oval 7"/>
            <p:cNvSpPr>
              <a:spLocks noChangeArrowheads="1"/>
            </p:cNvSpPr>
            <p:nvPr/>
          </p:nvSpPr>
          <p:spPr bwMode="auto">
            <a:xfrm>
              <a:off x="4241" y="1389"/>
              <a:ext cx="1361" cy="1406"/>
            </a:xfrm>
            <a:prstGeom prst="ellips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12" name="Line 8"/>
            <p:cNvSpPr>
              <a:spLocks noChangeShapeType="1"/>
            </p:cNvSpPr>
            <p:nvPr/>
          </p:nvSpPr>
          <p:spPr bwMode="auto">
            <a:xfrm>
              <a:off x="3833" y="1480"/>
              <a:ext cx="72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13" name="Line 9"/>
            <p:cNvSpPr>
              <a:spLocks noChangeShapeType="1"/>
            </p:cNvSpPr>
            <p:nvPr/>
          </p:nvSpPr>
          <p:spPr bwMode="auto">
            <a:xfrm>
              <a:off x="3878" y="2659"/>
              <a:ext cx="63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14" name="Arc 11"/>
            <p:cNvSpPr>
              <a:spLocks/>
            </p:cNvSpPr>
            <p:nvPr/>
          </p:nvSpPr>
          <p:spPr bwMode="auto">
            <a:xfrm rot="-5400000">
              <a:off x="3948" y="1796"/>
              <a:ext cx="1163" cy="576"/>
            </a:xfrm>
            <a:custGeom>
              <a:avLst/>
              <a:gdLst>
                <a:gd name="T0" fmla="*/ 0 w 37664"/>
                <a:gd name="T1" fmla="*/ 0 h 21600"/>
                <a:gd name="T2" fmla="*/ 1 w 37664"/>
                <a:gd name="T3" fmla="*/ 0 h 21600"/>
                <a:gd name="T4" fmla="*/ 1 w 37664"/>
                <a:gd name="T5" fmla="*/ 0 h 21600"/>
                <a:gd name="T6" fmla="*/ 0 60000 65536"/>
                <a:gd name="T7" fmla="*/ 0 60000 65536"/>
                <a:gd name="T8" fmla="*/ 0 60000 65536"/>
                <a:gd name="T9" fmla="*/ 0 w 37664"/>
                <a:gd name="T10" fmla="*/ 0 h 21600"/>
                <a:gd name="T11" fmla="*/ 37664 w 3766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664" h="21600" fill="none" extrusionOk="0">
                  <a:moveTo>
                    <a:pt x="-1" y="10268"/>
                  </a:moveTo>
                  <a:cubicBezTo>
                    <a:pt x="3932" y="3886"/>
                    <a:pt x="10892" y="-1"/>
                    <a:pt x="18389" y="0"/>
                  </a:cubicBezTo>
                  <a:cubicBezTo>
                    <a:pt x="26534" y="0"/>
                    <a:pt x="33987" y="4582"/>
                    <a:pt x="37663" y="11851"/>
                  </a:cubicBezTo>
                </a:path>
                <a:path w="37664" h="21600" stroke="0" extrusionOk="0">
                  <a:moveTo>
                    <a:pt x="-1" y="10268"/>
                  </a:moveTo>
                  <a:cubicBezTo>
                    <a:pt x="3932" y="3886"/>
                    <a:pt x="10892" y="-1"/>
                    <a:pt x="18389" y="0"/>
                  </a:cubicBezTo>
                  <a:cubicBezTo>
                    <a:pt x="26534" y="0"/>
                    <a:pt x="33987" y="4582"/>
                    <a:pt x="37663" y="11851"/>
                  </a:cubicBezTo>
                  <a:lnTo>
                    <a:pt x="18389" y="2160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2015" name="Arc 13"/>
            <p:cNvSpPr>
              <a:spLocks/>
            </p:cNvSpPr>
            <p:nvPr/>
          </p:nvSpPr>
          <p:spPr bwMode="auto">
            <a:xfrm rot="5400000">
              <a:off x="3278" y="1771"/>
              <a:ext cx="1157" cy="590"/>
            </a:xfrm>
            <a:custGeom>
              <a:avLst/>
              <a:gdLst>
                <a:gd name="T0" fmla="*/ 0 w 37459"/>
                <a:gd name="T1" fmla="*/ 0 h 21600"/>
                <a:gd name="T2" fmla="*/ 1 w 37459"/>
                <a:gd name="T3" fmla="*/ 0 h 21600"/>
                <a:gd name="T4" fmla="*/ 1 w 37459"/>
                <a:gd name="T5" fmla="*/ 0 h 21600"/>
                <a:gd name="T6" fmla="*/ 0 60000 65536"/>
                <a:gd name="T7" fmla="*/ 0 60000 65536"/>
                <a:gd name="T8" fmla="*/ 0 60000 65536"/>
                <a:gd name="T9" fmla="*/ 0 w 37459"/>
                <a:gd name="T10" fmla="*/ 0 h 21600"/>
                <a:gd name="T11" fmla="*/ 37459 w 3745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59" h="21600" fill="none" extrusionOk="0">
                  <a:moveTo>
                    <a:pt x="0" y="12271"/>
                  </a:moveTo>
                  <a:cubicBezTo>
                    <a:pt x="3591" y="4772"/>
                    <a:pt x="11167" y="-1"/>
                    <a:pt x="19482" y="0"/>
                  </a:cubicBezTo>
                  <a:cubicBezTo>
                    <a:pt x="26707" y="0"/>
                    <a:pt x="33453" y="3612"/>
                    <a:pt x="37459" y="9625"/>
                  </a:cubicBezTo>
                </a:path>
                <a:path w="37459" h="21600" stroke="0" extrusionOk="0">
                  <a:moveTo>
                    <a:pt x="0" y="12271"/>
                  </a:moveTo>
                  <a:cubicBezTo>
                    <a:pt x="3591" y="4772"/>
                    <a:pt x="11167" y="-1"/>
                    <a:pt x="19482" y="0"/>
                  </a:cubicBezTo>
                  <a:cubicBezTo>
                    <a:pt x="26707" y="0"/>
                    <a:pt x="33453" y="3612"/>
                    <a:pt x="37459" y="9625"/>
                  </a:cubicBezTo>
                  <a:lnTo>
                    <a:pt x="19482" y="2160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endParaRPr lang="ru-RU"/>
            </a:p>
          </p:txBody>
        </p:sp>
      </p:grpSp>
      <p:sp>
        <p:nvSpPr>
          <p:cNvPr id="41990" name="Line 16"/>
          <p:cNvSpPr>
            <a:spLocks noChangeShapeType="1"/>
          </p:cNvSpPr>
          <p:nvPr/>
        </p:nvSpPr>
        <p:spPr bwMode="auto">
          <a:xfrm flipV="1">
            <a:off x="2844006" y="2492373"/>
            <a:ext cx="935905" cy="527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991" name="Line 17"/>
          <p:cNvSpPr>
            <a:spLocks noChangeShapeType="1"/>
          </p:cNvSpPr>
          <p:nvPr/>
        </p:nvSpPr>
        <p:spPr bwMode="auto">
          <a:xfrm flipV="1">
            <a:off x="7893399" y="2359816"/>
            <a:ext cx="819197" cy="63103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92" name="Text Box 18"/>
              <p:cNvSpPr txBox="1">
                <a:spLocks noChangeArrowheads="1"/>
              </p:cNvSpPr>
              <p:nvPr/>
            </p:nvSpPr>
            <p:spPr bwMode="auto">
              <a:xfrm>
                <a:off x="2843213" y="2249194"/>
                <a:ext cx="68044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800" dirty="0">
                              <a:cs typeface="Times New Roman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8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992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3213" y="2249194"/>
                <a:ext cx="680443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94" name="Text Box 20"/>
          <p:cNvSpPr txBox="1">
            <a:spLocks noChangeArrowheads="1"/>
          </p:cNvSpPr>
          <p:nvPr/>
        </p:nvSpPr>
        <p:spPr bwMode="auto">
          <a:xfrm>
            <a:off x="684213" y="4641850"/>
            <a:ext cx="28082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 smtClean="0"/>
              <a:t>двояко-выпуклая </a:t>
            </a:r>
            <a:r>
              <a:rPr lang="ru-RU" dirty="0"/>
              <a:t>линза</a:t>
            </a:r>
          </a:p>
        </p:txBody>
      </p:sp>
      <p:sp>
        <p:nvSpPr>
          <p:cNvPr id="41995" name="Text Box 21"/>
          <p:cNvSpPr txBox="1">
            <a:spLocks noChangeArrowheads="1"/>
          </p:cNvSpPr>
          <p:nvPr/>
        </p:nvSpPr>
        <p:spPr bwMode="auto">
          <a:xfrm>
            <a:off x="5508625" y="4627563"/>
            <a:ext cx="25923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/>
              <a:t>двояко-</a:t>
            </a:r>
            <a:r>
              <a:rPr lang="ru-RU" dirty="0" smtClean="0"/>
              <a:t>вогнутая </a:t>
            </a:r>
            <a:r>
              <a:rPr lang="ru-RU" dirty="0"/>
              <a:t>линза</a:t>
            </a:r>
          </a:p>
        </p:txBody>
      </p:sp>
      <p:sp>
        <p:nvSpPr>
          <p:cNvPr id="41996" name="Text Box 22"/>
          <p:cNvSpPr txBox="1">
            <a:spLocks noChangeArrowheads="1"/>
          </p:cNvSpPr>
          <p:nvPr/>
        </p:nvSpPr>
        <p:spPr bwMode="auto">
          <a:xfrm>
            <a:off x="250825" y="5516563"/>
            <a:ext cx="86423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C00000"/>
                </a:solidFill>
                <a:latin typeface="Georgia" pitchFamily="18" charset="0"/>
              </a:rPr>
              <a:t>Тонкая линза </a:t>
            </a:r>
            <a:r>
              <a:rPr lang="ru-RU" dirty="0">
                <a:latin typeface="Georgia" pitchFamily="18" charset="0"/>
              </a:rPr>
              <a:t>–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это линза, толщина которой во много раз меньше радиуса кривизны ее поверхностей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.</a:t>
            </a:r>
          </a:p>
        </p:txBody>
      </p:sp>
      <p:grpSp>
        <p:nvGrpSpPr>
          <p:cNvPr id="41997" name="Group 24"/>
          <p:cNvGrpSpPr>
            <a:grpSpLocks/>
          </p:cNvGrpSpPr>
          <p:nvPr/>
        </p:nvGrpSpPr>
        <p:grpSpPr bwMode="auto">
          <a:xfrm flipH="1">
            <a:off x="3492500" y="4292600"/>
            <a:ext cx="144463" cy="1150938"/>
            <a:chOff x="2426" y="1253"/>
            <a:chExt cx="908" cy="2721"/>
          </a:xfrm>
        </p:grpSpPr>
        <p:sp>
          <p:nvSpPr>
            <p:cNvPr id="42005" name="Line 25"/>
            <p:cNvSpPr>
              <a:spLocks noChangeShapeType="1"/>
            </p:cNvSpPr>
            <p:nvPr/>
          </p:nvSpPr>
          <p:spPr bwMode="auto">
            <a:xfrm>
              <a:off x="2880" y="1253"/>
              <a:ext cx="0" cy="272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06" name="Line 26"/>
            <p:cNvSpPr>
              <a:spLocks noChangeShapeType="1"/>
            </p:cNvSpPr>
            <p:nvPr/>
          </p:nvSpPr>
          <p:spPr bwMode="auto">
            <a:xfrm flipH="1">
              <a:off x="2426" y="1253"/>
              <a:ext cx="454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07" name="Line 27"/>
            <p:cNvSpPr>
              <a:spLocks noChangeShapeType="1"/>
            </p:cNvSpPr>
            <p:nvPr/>
          </p:nvSpPr>
          <p:spPr bwMode="auto">
            <a:xfrm>
              <a:off x="2880" y="1253"/>
              <a:ext cx="454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08" name="Line 28"/>
            <p:cNvSpPr>
              <a:spLocks noChangeShapeType="1"/>
            </p:cNvSpPr>
            <p:nvPr/>
          </p:nvSpPr>
          <p:spPr bwMode="auto">
            <a:xfrm flipH="1" flipV="1">
              <a:off x="2426" y="3521"/>
              <a:ext cx="454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09" name="Line 29"/>
            <p:cNvSpPr>
              <a:spLocks noChangeShapeType="1"/>
            </p:cNvSpPr>
            <p:nvPr/>
          </p:nvSpPr>
          <p:spPr bwMode="auto">
            <a:xfrm flipV="1">
              <a:off x="2880" y="3521"/>
              <a:ext cx="454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1998" name="Group 30"/>
          <p:cNvGrpSpPr>
            <a:grpSpLocks/>
          </p:cNvGrpSpPr>
          <p:nvPr/>
        </p:nvGrpSpPr>
        <p:grpSpPr bwMode="auto">
          <a:xfrm flipH="1">
            <a:off x="8316913" y="4292600"/>
            <a:ext cx="144462" cy="1152525"/>
            <a:chOff x="1837" y="799"/>
            <a:chExt cx="272" cy="3175"/>
          </a:xfrm>
        </p:grpSpPr>
        <p:sp>
          <p:nvSpPr>
            <p:cNvPr id="42000" name="Line 31"/>
            <p:cNvSpPr>
              <a:spLocks noChangeShapeType="1"/>
            </p:cNvSpPr>
            <p:nvPr/>
          </p:nvSpPr>
          <p:spPr bwMode="auto">
            <a:xfrm>
              <a:off x="1973" y="1253"/>
              <a:ext cx="0" cy="23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01" name="Line 32"/>
            <p:cNvSpPr>
              <a:spLocks noChangeShapeType="1"/>
            </p:cNvSpPr>
            <p:nvPr/>
          </p:nvSpPr>
          <p:spPr bwMode="auto">
            <a:xfrm flipV="1">
              <a:off x="1973" y="799"/>
              <a:ext cx="136" cy="4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02" name="Line 33"/>
            <p:cNvSpPr>
              <a:spLocks noChangeShapeType="1"/>
            </p:cNvSpPr>
            <p:nvPr/>
          </p:nvSpPr>
          <p:spPr bwMode="auto">
            <a:xfrm flipH="1" flipV="1">
              <a:off x="1837" y="799"/>
              <a:ext cx="136" cy="4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03" name="Line 34"/>
            <p:cNvSpPr>
              <a:spLocks noChangeShapeType="1"/>
            </p:cNvSpPr>
            <p:nvPr/>
          </p:nvSpPr>
          <p:spPr bwMode="auto">
            <a:xfrm flipH="1">
              <a:off x="1837" y="3521"/>
              <a:ext cx="136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04" name="Line 35"/>
            <p:cNvSpPr>
              <a:spLocks noChangeShapeType="1"/>
            </p:cNvSpPr>
            <p:nvPr/>
          </p:nvSpPr>
          <p:spPr bwMode="auto">
            <a:xfrm>
              <a:off x="1973" y="3521"/>
              <a:ext cx="136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18"/>
              <p:cNvSpPr txBox="1">
                <a:spLocks noChangeArrowheads="1"/>
              </p:cNvSpPr>
              <p:nvPr/>
            </p:nvSpPr>
            <p:spPr bwMode="auto">
              <a:xfrm>
                <a:off x="650676" y="2249194"/>
                <a:ext cx="68044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800" dirty="0">
                              <a:cs typeface="Times New Roman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8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0676" y="2249194"/>
                <a:ext cx="68044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Line 16"/>
          <p:cNvSpPr>
            <a:spLocks noChangeShapeType="1"/>
          </p:cNvSpPr>
          <p:nvPr/>
        </p:nvSpPr>
        <p:spPr bwMode="auto">
          <a:xfrm flipH="1" flipV="1">
            <a:off x="395536" y="2510803"/>
            <a:ext cx="935583" cy="5086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18"/>
              <p:cNvSpPr txBox="1">
                <a:spLocks noChangeArrowheads="1"/>
              </p:cNvSpPr>
              <p:nvPr/>
            </p:nvSpPr>
            <p:spPr bwMode="auto">
              <a:xfrm>
                <a:off x="7607065" y="2249193"/>
                <a:ext cx="68044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800" dirty="0">
                              <a:cs typeface="Times New Roman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8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07065" y="2249193"/>
                <a:ext cx="68044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18"/>
              <p:cNvSpPr txBox="1">
                <a:spLocks noChangeArrowheads="1"/>
              </p:cNvSpPr>
              <p:nvPr/>
            </p:nvSpPr>
            <p:spPr bwMode="auto">
              <a:xfrm>
                <a:off x="4823889" y="2204244"/>
                <a:ext cx="68044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800" dirty="0">
                              <a:cs typeface="Times New Roman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8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9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3889" y="2204244"/>
                <a:ext cx="680443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Line 16"/>
          <p:cNvSpPr>
            <a:spLocks noChangeShapeType="1"/>
          </p:cNvSpPr>
          <p:nvPr/>
        </p:nvSpPr>
        <p:spPr bwMode="auto">
          <a:xfrm flipH="1" flipV="1">
            <a:off x="4568749" y="2523506"/>
            <a:ext cx="935583" cy="5086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72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  <p:bldP spid="41990" grpId="0" animBg="1"/>
      <p:bldP spid="41991" grpId="0" animBg="1"/>
      <p:bldP spid="41992" grpId="0"/>
      <p:bldP spid="41994" grpId="0"/>
      <p:bldP spid="41995" grpId="0"/>
      <p:bldP spid="41996" grpId="0"/>
      <p:bldP spid="36" grpId="0"/>
      <p:bldP spid="37" grpId="0" animBg="1"/>
      <p:bldP spid="38" grpId="0"/>
      <p:bldP spid="39" grpId="0"/>
      <p:bldP spid="4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250825" y="260350"/>
            <a:ext cx="8435975" cy="6264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>
                <a:solidFill>
                  <a:srgbClr val="FF0000"/>
                </a:solidFill>
              </a:rPr>
              <a:t>   ЛИНЗЫ ДЕЛЯТСЯ </a:t>
            </a:r>
            <a:r>
              <a:rPr lang="ru-RU" smtClean="0"/>
              <a:t>на: </a:t>
            </a:r>
          </a:p>
          <a:p>
            <a:pPr eaLnBrk="1" hangingPunct="1"/>
            <a:r>
              <a:rPr lang="ru-RU" smtClean="0"/>
              <a:t>двояковыпуклые, </a:t>
            </a:r>
          </a:p>
          <a:p>
            <a:pPr eaLnBrk="1" hangingPunct="1"/>
            <a:r>
              <a:rPr lang="ru-RU" smtClean="0"/>
              <a:t>плосковыпуклые, </a:t>
            </a:r>
          </a:p>
          <a:p>
            <a:pPr eaLnBrk="1" hangingPunct="1"/>
            <a:r>
              <a:rPr lang="ru-RU" smtClean="0"/>
              <a:t>двояковогнутые, </a:t>
            </a:r>
          </a:p>
          <a:p>
            <a:pPr eaLnBrk="1" hangingPunct="1"/>
            <a:r>
              <a:rPr lang="ru-RU" smtClean="0"/>
              <a:t>плосковогнутые, </a:t>
            </a:r>
          </a:p>
          <a:p>
            <a:pPr eaLnBrk="1" hangingPunct="1"/>
            <a:r>
              <a:rPr lang="ru-RU" smtClean="0"/>
              <a:t>выпукло-вогнутые, </a:t>
            </a:r>
          </a:p>
          <a:p>
            <a:pPr eaLnBrk="1" hangingPunct="1"/>
            <a:r>
              <a:rPr lang="ru-RU" smtClean="0"/>
              <a:t>вогнуто-выпуклые. </a:t>
            </a:r>
          </a:p>
          <a:p>
            <a:pPr eaLnBrk="1" hangingPunct="1">
              <a:buFontTx/>
              <a:buNone/>
            </a:pPr>
            <a:r>
              <a:rPr lang="ru-RU" smtClean="0"/>
              <a:t>   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FF0000"/>
                </a:solidFill>
              </a:rPr>
              <a:t>   </a:t>
            </a:r>
            <a:r>
              <a:rPr lang="ru-RU" b="1" smtClean="0">
                <a:solidFill>
                  <a:srgbClr val="FF0000"/>
                </a:solidFill>
              </a:rPr>
              <a:t>ПО ОПТИЧЕСКИМ СВОЙСТВАМ ЛИНЗЫ ДЕЛЯТСЯ НА   СОБИРАЮЩИЕ И РАССЕИВАЮЩИЕ. </a:t>
            </a:r>
          </a:p>
        </p:txBody>
      </p:sp>
    </p:spTree>
    <p:extLst>
      <p:ext uri="{BB962C8B-B14F-4D97-AF65-F5344CB8AC3E}">
        <p14:creationId xmlns:p14="http://schemas.microsoft.com/office/powerpoint/2010/main" val="20173318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3419475" y="0"/>
            <a:ext cx="1943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Линзы</a:t>
            </a:r>
            <a:r>
              <a:rPr lang="ru-RU" sz="4000" b="1" dirty="0"/>
              <a:t> </a:t>
            </a:r>
          </a:p>
        </p:txBody>
      </p:sp>
      <p:grpSp>
        <p:nvGrpSpPr>
          <p:cNvPr id="43011" name="Group 25"/>
          <p:cNvGrpSpPr>
            <a:grpSpLocks/>
          </p:cNvGrpSpPr>
          <p:nvPr/>
        </p:nvGrpSpPr>
        <p:grpSpPr bwMode="auto">
          <a:xfrm>
            <a:off x="574300" y="908050"/>
            <a:ext cx="3168650" cy="2881313"/>
            <a:chOff x="1338" y="1253"/>
            <a:chExt cx="4127" cy="2722"/>
          </a:xfrm>
        </p:grpSpPr>
        <p:sp>
          <p:nvSpPr>
            <p:cNvPr id="43027" name="Arc 6"/>
            <p:cNvSpPr>
              <a:spLocks/>
            </p:cNvSpPr>
            <p:nvPr/>
          </p:nvSpPr>
          <p:spPr bwMode="auto">
            <a:xfrm rot="5400000">
              <a:off x="1605" y="2310"/>
              <a:ext cx="2694" cy="583"/>
            </a:xfrm>
            <a:custGeom>
              <a:avLst/>
              <a:gdLst>
                <a:gd name="T0" fmla="*/ 0 w 40576"/>
                <a:gd name="T1" fmla="*/ 0 h 21600"/>
                <a:gd name="T2" fmla="*/ 12 w 40576"/>
                <a:gd name="T3" fmla="*/ 0 h 21600"/>
                <a:gd name="T4" fmla="*/ 6 w 40576"/>
                <a:gd name="T5" fmla="*/ 0 h 21600"/>
                <a:gd name="T6" fmla="*/ 0 60000 65536"/>
                <a:gd name="T7" fmla="*/ 0 60000 65536"/>
                <a:gd name="T8" fmla="*/ 0 60000 65536"/>
                <a:gd name="T9" fmla="*/ 0 w 40576"/>
                <a:gd name="T10" fmla="*/ 0 h 21600"/>
                <a:gd name="T11" fmla="*/ 40576 w 4057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576" h="21600" fill="none" extrusionOk="0">
                  <a:moveTo>
                    <a:pt x="0" y="14181"/>
                  </a:moveTo>
                  <a:cubicBezTo>
                    <a:pt x="3114" y="5664"/>
                    <a:pt x="11217" y="-1"/>
                    <a:pt x="20286" y="0"/>
                  </a:cubicBezTo>
                  <a:cubicBezTo>
                    <a:pt x="29358" y="0"/>
                    <a:pt x="37464" y="5669"/>
                    <a:pt x="40575" y="14192"/>
                  </a:cubicBezTo>
                </a:path>
                <a:path w="40576" h="21600" stroke="0" extrusionOk="0">
                  <a:moveTo>
                    <a:pt x="0" y="14181"/>
                  </a:moveTo>
                  <a:cubicBezTo>
                    <a:pt x="3114" y="5664"/>
                    <a:pt x="11217" y="-1"/>
                    <a:pt x="20286" y="0"/>
                  </a:cubicBezTo>
                  <a:cubicBezTo>
                    <a:pt x="29358" y="0"/>
                    <a:pt x="37464" y="5669"/>
                    <a:pt x="40575" y="14192"/>
                  </a:cubicBezTo>
                  <a:lnTo>
                    <a:pt x="20286" y="2160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28" name="Arc 8"/>
            <p:cNvSpPr>
              <a:spLocks/>
            </p:cNvSpPr>
            <p:nvPr/>
          </p:nvSpPr>
          <p:spPr bwMode="auto">
            <a:xfrm rot="-5400000">
              <a:off x="1406" y="2319"/>
              <a:ext cx="2716" cy="583"/>
            </a:xfrm>
            <a:custGeom>
              <a:avLst/>
              <a:gdLst>
                <a:gd name="T0" fmla="*/ 0 w 40206"/>
                <a:gd name="T1" fmla="*/ 0 h 21600"/>
                <a:gd name="T2" fmla="*/ 12 w 40206"/>
                <a:gd name="T3" fmla="*/ 0 h 21600"/>
                <a:gd name="T4" fmla="*/ 6 w 40206"/>
                <a:gd name="T5" fmla="*/ 0 h 21600"/>
                <a:gd name="T6" fmla="*/ 0 60000 65536"/>
                <a:gd name="T7" fmla="*/ 0 60000 65536"/>
                <a:gd name="T8" fmla="*/ 0 60000 65536"/>
                <a:gd name="T9" fmla="*/ 0 w 40206"/>
                <a:gd name="T10" fmla="*/ 0 h 21600"/>
                <a:gd name="T11" fmla="*/ 40206 w 4020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06" h="21600" fill="none" extrusionOk="0">
                  <a:moveTo>
                    <a:pt x="-1" y="13239"/>
                  </a:moveTo>
                  <a:cubicBezTo>
                    <a:pt x="3366" y="5218"/>
                    <a:pt x="11216" y="-1"/>
                    <a:pt x="19916" y="0"/>
                  </a:cubicBezTo>
                  <a:cubicBezTo>
                    <a:pt x="28988" y="0"/>
                    <a:pt x="37094" y="5669"/>
                    <a:pt x="40205" y="14192"/>
                  </a:cubicBezTo>
                </a:path>
                <a:path w="40206" h="21600" stroke="0" extrusionOk="0">
                  <a:moveTo>
                    <a:pt x="-1" y="13239"/>
                  </a:moveTo>
                  <a:cubicBezTo>
                    <a:pt x="3366" y="5218"/>
                    <a:pt x="11216" y="-1"/>
                    <a:pt x="19916" y="0"/>
                  </a:cubicBezTo>
                  <a:cubicBezTo>
                    <a:pt x="28988" y="0"/>
                    <a:pt x="37094" y="5669"/>
                    <a:pt x="40205" y="14192"/>
                  </a:cubicBezTo>
                  <a:lnTo>
                    <a:pt x="19916" y="2160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29" name="AutoShape 10"/>
            <p:cNvSpPr>
              <a:spLocks noChangeArrowheads="1"/>
            </p:cNvSpPr>
            <p:nvPr/>
          </p:nvSpPr>
          <p:spPr bwMode="auto">
            <a:xfrm>
              <a:off x="2472" y="1253"/>
              <a:ext cx="771" cy="1361"/>
            </a:xfrm>
            <a:prstGeom prst="triangle">
              <a:avLst>
                <a:gd name="adj" fmla="val 50000"/>
              </a:avLst>
            </a:prstGeom>
            <a:solidFill>
              <a:srgbClr val="E3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30" name="AutoShape 11"/>
            <p:cNvSpPr>
              <a:spLocks noChangeArrowheads="1"/>
            </p:cNvSpPr>
            <p:nvPr/>
          </p:nvSpPr>
          <p:spPr bwMode="auto">
            <a:xfrm rot="10800000">
              <a:off x="2472" y="2614"/>
              <a:ext cx="771" cy="1361"/>
            </a:xfrm>
            <a:prstGeom prst="triangle">
              <a:avLst>
                <a:gd name="adj" fmla="val 50000"/>
              </a:avLst>
            </a:prstGeom>
            <a:solidFill>
              <a:srgbClr val="E3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31" name="Line 12"/>
            <p:cNvSpPr>
              <a:spLocks noChangeShapeType="1"/>
            </p:cNvSpPr>
            <p:nvPr/>
          </p:nvSpPr>
          <p:spPr bwMode="auto">
            <a:xfrm>
              <a:off x="1338" y="1933"/>
              <a:ext cx="13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32" name="Line 13"/>
            <p:cNvSpPr>
              <a:spLocks noChangeShapeType="1"/>
            </p:cNvSpPr>
            <p:nvPr/>
          </p:nvSpPr>
          <p:spPr bwMode="auto">
            <a:xfrm>
              <a:off x="1383" y="3294"/>
              <a:ext cx="12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33" name="Line 14"/>
            <p:cNvSpPr>
              <a:spLocks noChangeShapeType="1"/>
            </p:cNvSpPr>
            <p:nvPr/>
          </p:nvSpPr>
          <p:spPr bwMode="auto">
            <a:xfrm>
              <a:off x="2653" y="1933"/>
              <a:ext cx="408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34" name="Line 15"/>
            <p:cNvSpPr>
              <a:spLocks noChangeShapeType="1"/>
            </p:cNvSpPr>
            <p:nvPr/>
          </p:nvSpPr>
          <p:spPr bwMode="auto">
            <a:xfrm flipV="1">
              <a:off x="2653" y="3158"/>
              <a:ext cx="454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35" name="Line 16"/>
            <p:cNvSpPr>
              <a:spLocks noChangeShapeType="1"/>
            </p:cNvSpPr>
            <p:nvPr/>
          </p:nvSpPr>
          <p:spPr bwMode="auto">
            <a:xfrm>
              <a:off x="3061" y="2024"/>
              <a:ext cx="2404" cy="14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36" name="Line 17"/>
            <p:cNvSpPr>
              <a:spLocks noChangeShapeType="1"/>
            </p:cNvSpPr>
            <p:nvPr/>
          </p:nvSpPr>
          <p:spPr bwMode="auto">
            <a:xfrm flipV="1">
              <a:off x="3107" y="1888"/>
              <a:ext cx="2177" cy="12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37" name="Line 18"/>
            <p:cNvSpPr>
              <a:spLocks noChangeShapeType="1"/>
            </p:cNvSpPr>
            <p:nvPr/>
          </p:nvSpPr>
          <p:spPr bwMode="auto">
            <a:xfrm>
              <a:off x="1338" y="1933"/>
              <a:ext cx="5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38" name="Line 19"/>
            <p:cNvSpPr>
              <a:spLocks noChangeShapeType="1"/>
            </p:cNvSpPr>
            <p:nvPr/>
          </p:nvSpPr>
          <p:spPr bwMode="auto">
            <a:xfrm>
              <a:off x="1383" y="3294"/>
              <a:ext cx="49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3012" name="Group 102"/>
          <p:cNvGrpSpPr>
            <a:grpSpLocks/>
          </p:cNvGrpSpPr>
          <p:nvPr/>
        </p:nvGrpSpPr>
        <p:grpSpPr bwMode="auto">
          <a:xfrm>
            <a:off x="5580063" y="692150"/>
            <a:ext cx="1800225" cy="3313113"/>
            <a:chOff x="3515" y="436"/>
            <a:chExt cx="1134" cy="2087"/>
          </a:xfrm>
        </p:grpSpPr>
        <p:sp>
          <p:nvSpPr>
            <p:cNvPr id="43015" name="AutoShape 88"/>
            <p:cNvSpPr>
              <a:spLocks noChangeArrowheads="1"/>
            </p:cNvSpPr>
            <p:nvPr/>
          </p:nvSpPr>
          <p:spPr bwMode="auto">
            <a:xfrm>
              <a:off x="3840" y="1480"/>
              <a:ext cx="357" cy="869"/>
            </a:xfrm>
            <a:prstGeom prst="triangle">
              <a:avLst>
                <a:gd name="adj" fmla="val 50000"/>
              </a:avLst>
            </a:prstGeom>
            <a:solidFill>
              <a:srgbClr val="E3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16" name="AutoShape 89"/>
            <p:cNvSpPr>
              <a:spLocks noChangeArrowheads="1"/>
            </p:cNvSpPr>
            <p:nvPr/>
          </p:nvSpPr>
          <p:spPr bwMode="auto">
            <a:xfrm rot="10800000">
              <a:off x="3840" y="610"/>
              <a:ext cx="357" cy="870"/>
            </a:xfrm>
            <a:prstGeom prst="triangle">
              <a:avLst>
                <a:gd name="adj" fmla="val 50000"/>
              </a:avLst>
            </a:prstGeom>
            <a:solidFill>
              <a:srgbClr val="E3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17" name="Arc 90"/>
            <p:cNvSpPr>
              <a:spLocks/>
            </p:cNvSpPr>
            <p:nvPr/>
          </p:nvSpPr>
          <p:spPr bwMode="auto">
            <a:xfrm rot="5400000">
              <a:off x="2918" y="1344"/>
              <a:ext cx="1740" cy="294"/>
            </a:xfrm>
            <a:custGeom>
              <a:avLst/>
              <a:gdLst>
                <a:gd name="T0" fmla="*/ 0 w 35323"/>
                <a:gd name="T1" fmla="*/ 0 h 21600"/>
                <a:gd name="T2" fmla="*/ 4 w 35323"/>
                <a:gd name="T3" fmla="*/ 0 h 21600"/>
                <a:gd name="T4" fmla="*/ 2 w 35323"/>
                <a:gd name="T5" fmla="*/ 0 h 21600"/>
                <a:gd name="T6" fmla="*/ 0 60000 65536"/>
                <a:gd name="T7" fmla="*/ 0 60000 65536"/>
                <a:gd name="T8" fmla="*/ 0 60000 65536"/>
                <a:gd name="T9" fmla="*/ 0 w 35323"/>
                <a:gd name="T10" fmla="*/ 0 h 21600"/>
                <a:gd name="T11" fmla="*/ 35323 w 3532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323" h="21600" fill="none" extrusionOk="0">
                  <a:moveTo>
                    <a:pt x="-1" y="8865"/>
                  </a:moveTo>
                  <a:cubicBezTo>
                    <a:pt x="4066" y="3294"/>
                    <a:pt x="10549" y="-1"/>
                    <a:pt x="17447" y="0"/>
                  </a:cubicBezTo>
                  <a:cubicBezTo>
                    <a:pt x="24608" y="0"/>
                    <a:pt x="31303" y="3549"/>
                    <a:pt x="35323" y="9475"/>
                  </a:cubicBezTo>
                </a:path>
                <a:path w="35323" h="21600" stroke="0" extrusionOk="0">
                  <a:moveTo>
                    <a:pt x="-1" y="8865"/>
                  </a:moveTo>
                  <a:cubicBezTo>
                    <a:pt x="4066" y="3294"/>
                    <a:pt x="10549" y="-1"/>
                    <a:pt x="17447" y="0"/>
                  </a:cubicBezTo>
                  <a:cubicBezTo>
                    <a:pt x="24608" y="0"/>
                    <a:pt x="31303" y="3549"/>
                    <a:pt x="35323" y="9475"/>
                  </a:cubicBezTo>
                  <a:lnTo>
                    <a:pt x="17447" y="2160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18" name="Arc 91"/>
            <p:cNvSpPr>
              <a:spLocks/>
            </p:cNvSpPr>
            <p:nvPr/>
          </p:nvSpPr>
          <p:spPr bwMode="auto">
            <a:xfrm rot="-5400000">
              <a:off x="3371" y="1353"/>
              <a:ext cx="1733" cy="270"/>
            </a:xfrm>
            <a:custGeom>
              <a:avLst/>
              <a:gdLst>
                <a:gd name="T0" fmla="*/ 0 w 36178"/>
                <a:gd name="T1" fmla="*/ 0 h 21600"/>
                <a:gd name="T2" fmla="*/ 4 w 36178"/>
                <a:gd name="T3" fmla="*/ 0 h 21600"/>
                <a:gd name="T4" fmla="*/ 2 w 36178"/>
                <a:gd name="T5" fmla="*/ 0 h 21600"/>
                <a:gd name="T6" fmla="*/ 0 60000 65536"/>
                <a:gd name="T7" fmla="*/ 0 60000 65536"/>
                <a:gd name="T8" fmla="*/ 0 60000 65536"/>
                <a:gd name="T9" fmla="*/ 0 w 36178"/>
                <a:gd name="T10" fmla="*/ 0 h 21600"/>
                <a:gd name="T11" fmla="*/ 36178 w 3617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178" h="21600" fill="none" extrusionOk="0">
                  <a:moveTo>
                    <a:pt x="-1" y="10056"/>
                  </a:moveTo>
                  <a:cubicBezTo>
                    <a:pt x="3958" y="3795"/>
                    <a:pt x="10849" y="-1"/>
                    <a:pt x="18257" y="0"/>
                  </a:cubicBezTo>
                  <a:cubicBezTo>
                    <a:pt x="25446" y="0"/>
                    <a:pt x="32164" y="3577"/>
                    <a:pt x="36178" y="9541"/>
                  </a:cubicBezTo>
                </a:path>
                <a:path w="36178" h="21600" stroke="0" extrusionOk="0">
                  <a:moveTo>
                    <a:pt x="-1" y="10056"/>
                  </a:moveTo>
                  <a:cubicBezTo>
                    <a:pt x="3958" y="3795"/>
                    <a:pt x="10849" y="-1"/>
                    <a:pt x="18257" y="0"/>
                  </a:cubicBezTo>
                  <a:cubicBezTo>
                    <a:pt x="25446" y="0"/>
                    <a:pt x="32164" y="3577"/>
                    <a:pt x="36178" y="9541"/>
                  </a:cubicBezTo>
                  <a:lnTo>
                    <a:pt x="18257" y="2160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19" name="Line 92"/>
            <p:cNvSpPr>
              <a:spLocks noChangeShapeType="1"/>
            </p:cNvSpPr>
            <p:nvPr/>
          </p:nvSpPr>
          <p:spPr bwMode="auto">
            <a:xfrm>
              <a:off x="3809" y="2349"/>
              <a:ext cx="42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20" name="Line 93"/>
            <p:cNvSpPr>
              <a:spLocks noChangeShapeType="1"/>
            </p:cNvSpPr>
            <p:nvPr/>
          </p:nvSpPr>
          <p:spPr bwMode="auto">
            <a:xfrm>
              <a:off x="3809" y="610"/>
              <a:ext cx="43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21" name="Line 94"/>
            <p:cNvSpPr>
              <a:spLocks noChangeShapeType="1"/>
            </p:cNvSpPr>
            <p:nvPr/>
          </p:nvSpPr>
          <p:spPr bwMode="auto">
            <a:xfrm>
              <a:off x="3578" y="1044"/>
              <a:ext cx="3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22" name="Line 95"/>
            <p:cNvSpPr>
              <a:spLocks noChangeShapeType="1"/>
            </p:cNvSpPr>
            <p:nvPr/>
          </p:nvSpPr>
          <p:spPr bwMode="auto">
            <a:xfrm>
              <a:off x="3515" y="1914"/>
              <a:ext cx="4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23" name="Line 96"/>
            <p:cNvSpPr>
              <a:spLocks noChangeShapeType="1"/>
            </p:cNvSpPr>
            <p:nvPr/>
          </p:nvSpPr>
          <p:spPr bwMode="auto">
            <a:xfrm>
              <a:off x="3935" y="1914"/>
              <a:ext cx="189" cy="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24" name="Line 97"/>
            <p:cNvSpPr>
              <a:spLocks noChangeShapeType="1"/>
            </p:cNvSpPr>
            <p:nvPr/>
          </p:nvSpPr>
          <p:spPr bwMode="auto">
            <a:xfrm flipV="1">
              <a:off x="3935" y="929"/>
              <a:ext cx="189" cy="1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25" name="Line 98"/>
            <p:cNvSpPr>
              <a:spLocks noChangeShapeType="1"/>
            </p:cNvSpPr>
            <p:nvPr/>
          </p:nvSpPr>
          <p:spPr bwMode="auto">
            <a:xfrm>
              <a:off x="4103" y="2001"/>
              <a:ext cx="546" cy="52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026" name="Line 99"/>
            <p:cNvSpPr>
              <a:spLocks noChangeShapeType="1"/>
            </p:cNvSpPr>
            <p:nvPr/>
          </p:nvSpPr>
          <p:spPr bwMode="auto">
            <a:xfrm flipV="1">
              <a:off x="4124" y="436"/>
              <a:ext cx="483" cy="4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14" name="Text Box 101"/>
          <p:cNvSpPr txBox="1">
            <a:spLocks noChangeArrowheads="1"/>
          </p:cNvSpPr>
          <p:nvPr/>
        </p:nvSpPr>
        <p:spPr bwMode="auto">
          <a:xfrm>
            <a:off x="468313" y="4005263"/>
            <a:ext cx="73818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Вещество из которого изготовлена линза плотнее окружающей среды.</a:t>
            </a:r>
          </a:p>
        </p:txBody>
      </p:sp>
    </p:spTree>
    <p:extLst>
      <p:ext uri="{BB962C8B-B14F-4D97-AF65-F5344CB8AC3E}">
        <p14:creationId xmlns:p14="http://schemas.microsoft.com/office/powerpoint/2010/main" val="262274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976937"/>
          </a:xfrm>
        </p:spPr>
        <p:txBody>
          <a:bodyPr/>
          <a:lstStyle/>
          <a:p>
            <a:pPr algn="just" eaLnBrk="1" hangingPunct="1"/>
            <a:r>
              <a:rPr lang="ru-RU" b="1" smtClean="0">
                <a:solidFill>
                  <a:srgbClr val="FF0000"/>
                </a:solidFill>
              </a:rPr>
              <a:t>ЛИНЗА НАЗЫВАЕТСЯ ТОНКОЙ</a:t>
            </a:r>
            <a:r>
              <a:rPr lang="ru-RU" smtClean="0"/>
              <a:t>, если ее вершины можно считать совпадающими, т.е. если толщина линзы мала по сравнению с радиусами кривизны ограничивающих поверхностей. </a:t>
            </a:r>
          </a:p>
          <a:p>
            <a:pPr algn="just" eaLnBrk="1" hangingPunct="1"/>
            <a:r>
              <a:rPr lang="ru-RU" smtClean="0"/>
              <a:t>Прямая проходящая через центры кривизны поверхностей линзы, называется  </a:t>
            </a:r>
            <a:r>
              <a:rPr lang="ru-RU" b="1" smtClean="0"/>
              <a:t>главной оптической осью</a:t>
            </a:r>
            <a:r>
              <a:rPr lang="ru-RU" smtClean="0"/>
              <a:t>. </a:t>
            </a:r>
          </a:p>
          <a:p>
            <a:pPr algn="just" eaLnBrk="1" hangingPunct="1"/>
            <a:r>
              <a:rPr lang="ru-RU" smtClean="0"/>
              <a:t>Точка О - </a:t>
            </a:r>
            <a:r>
              <a:rPr lang="ru-RU" b="1" smtClean="0"/>
              <a:t>оптический центр линзы</a:t>
            </a:r>
            <a:r>
              <a:rPr lang="ru-RU" smtClean="0"/>
              <a:t>.</a:t>
            </a:r>
          </a:p>
          <a:p>
            <a:pPr algn="just"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9143580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Содержимое 2"/>
          <p:cNvSpPr>
            <a:spLocks noGrp="1"/>
          </p:cNvSpPr>
          <p:nvPr>
            <p:ph idx="1"/>
          </p:nvPr>
        </p:nvSpPr>
        <p:spPr>
          <a:xfrm>
            <a:off x="457200" y="692150"/>
            <a:ext cx="8362950" cy="1944688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ОБЩАЯ ФОРМУЛА ЛИНЗЫ</a:t>
            </a:r>
            <a:r>
              <a:rPr lang="ru-RU" dirty="0" smtClean="0"/>
              <a:t>:</a:t>
            </a:r>
          </a:p>
          <a:p>
            <a:pPr eaLnBrk="1" hangingPunct="1"/>
            <a:endParaRPr lang="ru-RU" dirty="0" smtClean="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267088"/>
              </p:ext>
            </p:extLst>
          </p:nvPr>
        </p:nvGraphicFramePr>
        <p:xfrm>
          <a:off x="1907704" y="2708920"/>
          <a:ext cx="5660849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7" name="Формула" r:id="rId3" imgW="1485900" imgH="482600" progId="Equation.3">
                  <p:embed/>
                </p:oleObj>
              </mc:Choice>
              <mc:Fallback>
                <p:oleObj name="Формула" r:id="rId3" imgW="1485900" imgH="482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708920"/>
                        <a:ext cx="5660849" cy="18722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3792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3419475" y="0"/>
            <a:ext cx="1943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Линзы 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50825" y="1412875"/>
            <a:ext cx="8642350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Характеристики изображений в линзе:</a:t>
            </a:r>
          </a:p>
          <a:p>
            <a:pPr marL="914400" lvl="1" indent="-45720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Действительное или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мнимое</a:t>
            </a:r>
          </a:p>
          <a:p>
            <a:pPr lvl="1" eaLnBrk="1" hangingPunct="1">
              <a:spcBef>
                <a:spcPct val="50000"/>
              </a:spcBef>
            </a:pP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Если в точке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пересекаются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сами преломлённые лучи, то изображение называется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действительным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.</a:t>
            </a:r>
          </a:p>
          <a:p>
            <a:pPr lvl="1" eaLnBrk="1" hangingPunct="1">
              <a:spcBef>
                <a:spcPct val="50000"/>
              </a:spcBef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Если же в точке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пересекаются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не сами преломлённые лучи, а их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продолжения, то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изображение называется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мнимым</a:t>
            </a:r>
          </a:p>
          <a:p>
            <a:pPr marL="914400" lvl="1" indent="-45720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Прямое или обратное</a:t>
            </a:r>
          </a:p>
          <a:p>
            <a:pPr marL="914400" lvl="1" indent="-45720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Увеличенное, уменьшенное или равное</a:t>
            </a:r>
          </a:p>
        </p:txBody>
      </p:sp>
    </p:spTree>
    <p:extLst>
      <p:ext uri="{BB962C8B-B14F-4D97-AF65-F5344CB8AC3E}">
        <p14:creationId xmlns:p14="http://schemas.microsoft.com/office/powerpoint/2010/main" val="50866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0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Излучение оптического диапазона</a:t>
            </a:r>
          </a:p>
        </p:txBody>
      </p:sp>
      <p:pic>
        <p:nvPicPr>
          <p:cNvPr id="36870" name="Picture 6" descr="https://eco-marshal.ru/uploads/s/w/t/g/wtgzn3uo9i5a/img/full_e6adg23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06879"/>
            <a:ext cx="8990442" cy="371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3641" y="4085631"/>
            <a:ext cx="7998167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539552" y="2420888"/>
            <a:ext cx="4901824" cy="1664743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640384" y="2420888"/>
            <a:ext cx="2961424" cy="1629928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68344" y="5151055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400нм</a:t>
            </a:r>
            <a:endParaRPr lang="ru-RU" sz="32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48" y="516999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760нм</a:t>
            </a:r>
            <a:endParaRPr lang="ru-RU" sz="32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5784938"/>
            <a:ext cx="89904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Видимое излучение (свет)- это электромагнитное излучение воспринимаемое человеческим глазом.</a:t>
            </a:r>
          </a:p>
        </p:txBody>
      </p:sp>
    </p:spTree>
    <p:extLst>
      <p:ext uri="{BB962C8B-B14F-4D97-AF65-F5344CB8AC3E}">
        <p14:creationId xmlns:p14="http://schemas.microsoft.com/office/powerpoint/2010/main" val="37911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201614" y="0"/>
            <a:ext cx="8642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точки, оси и плоскости линзы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61" name="Text Box 31"/>
              <p:cNvSpPr txBox="1">
                <a:spLocks noChangeArrowheads="1"/>
              </p:cNvSpPr>
              <p:nvPr/>
            </p:nvSpPr>
            <p:spPr bwMode="auto">
              <a:xfrm>
                <a:off x="75185" y="3552509"/>
                <a:ext cx="8895207" cy="3157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ru-RU" dirty="0" smtClean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О – оптический центр линзы (проходя через него луч не преломляется).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en-US" dirty="0" smtClean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AO</a:t>
                </a:r>
                <a:r>
                  <a:rPr lang="en-US" dirty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A'</a:t>
                </a:r>
                <a:r>
                  <a:rPr lang="ru-RU" dirty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 </a:t>
                </a:r>
                <a:r>
                  <a:rPr lang="ru-RU" dirty="0" smtClean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– </a:t>
                </a:r>
                <a:r>
                  <a:rPr lang="ru-RU" dirty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главная оптическая ось (проходит через оптический центр линзы, перпендикулярно плоскости линзы</a:t>
                </a:r>
                <a:r>
                  <a:rPr lang="ru-RU" dirty="0" smtClean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).</a:t>
                </a:r>
                <a:endParaRPr lang="en-US" dirty="0" smtClean="0">
                  <a:solidFill>
                    <a:schemeClr val="tx2">
                      <a:lumMod val="50000"/>
                    </a:schemeClr>
                  </a:solidFill>
                  <a:latin typeface="Georgia" pitchFamily="18" charset="0"/>
                </a:endParaRP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a:rPr lang="en-US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b="0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ru-RU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a:rPr lang="ru-RU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 smtClean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 - главные фокусы линзы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ru-RU" dirty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В</a:t>
                </a:r>
                <a:r>
                  <a:rPr lang="en-US" dirty="0" smtClean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O</a:t>
                </a:r>
                <a:r>
                  <a:rPr lang="ru-RU" dirty="0" smtClean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В</a:t>
                </a:r>
                <a:r>
                  <a:rPr lang="en-US" dirty="0" smtClean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'</a:t>
                </a:r>
                <a:r>
                  <a:rPr lang="ru-RU" dirty="0" smtClean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 – </a:t>
                </a:r>
                <a:r>
                  <a:rPr lang="ru-RU" dirty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побочная оптическая ось (проходит через оптический центр линзы, не перпендикулярно плоскости линзы).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500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ru-RU" i="1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F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F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ru-RU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ru-RU" dirty="0" smtClean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a:rPr lang="en-US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F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ru-RU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ru-RU" dirty="0" smtClean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 -фокальные плоскости</a:t>
                </a:r>
                <a:endParaRPr lang="ru-RU" dirty="0">
                  <a:solidFill>
                    <a:schemeClr val="tx2">
                      <a:lumMod val="50000"/>
                    </a:schemeClr>
                  </a:solidFill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45061" name="Text 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185" y="3552509"/>
                <a:ext cx="8895207" cy="3157788"/>
              </a:xfrm>
              <a:prstGeom prst="rect">
                <a:avLst/>
              </a:prstGeom>
              <a:blipFill rotWithShape="1">
                <a:blip r:embed="rId2"/>
                <a:stretch>
                  <a:fillRect l="-1027" t="-4633" b="-38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>
            <a:off x="827584" y="2132856"/>
            <a:ext cx="6981335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4139952" y="1052736"/>
            <a:ext cx="0" cy="1080120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4139952" y="2060848"/>
            <a:ext cx="0" cy="1071736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69025" y="1592796"/>
            <a:ext cx="464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1604547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683507" y="1604546"/>
            <a:ext cx="629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A'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3069835" y="2079363"/>
            <a:ext cx="63897" cy="733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5292080" y="2079363"/>
            <a:ext cx="63897" cy="733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11760" y="1537628"/>
                <a:ext cx="8307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F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1537628"/>
                <a:ext cx="830777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283629" y="1537628"/>
                <a:ext cx="8307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F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629" y="1537628"/>
                <a:ext cx="830777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/>
          <p:cNvCxnSpPr/>
          <p:nvPr/>
        </p:nvCxnSpPr>
        <p:spPr>
          <a:xfrm>
            <a:off x="2411760" y="908720"/>
            <a:ext cx="3478387" cy="2447104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82191" y="64711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</a:t>
            </a:r>
            <a:endParaRPr lang="ru-RU" sz="2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890147" y="3052802"/>
            <a:ext cx="588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cs typeface="Times New Roman" pitchFamily="18" charset="0"/>
              </a:rPr>
              <a:t>В</a:t>
            </a:r>
            <a:r>
              <a:rPr lang="en-US" sz="2800" dirty="0" smtClean="0">
                <a:cs typeface="Times New Roman" pitchFamily="18" charset="0"/>
              </a:rPr>
              <a:t>'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069835" y="764704"/>
            <a:ext cx="0" cy="281131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5324028" y="727197"/>
            <a:ext cx="0" cy="281131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101783" y="873153"/>
                <a:ext cx="830777" cy="634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/>
                                </a:rPr>
                                <m:t>F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ru-RU" sz="320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ru-RU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783" y="873153"/>
                <a:ext cx="830777" cy="63427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355977" y="2358401"/>
                <a:ext cx="830777" cy="634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/>
                                </a:rPr>
                                <m:t>F</m:t>
                              </m:r>
                            </m:e>
                            <m:sub>
                              <m:r>
                                <a:rPr lang="ru-RU" sz="3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ru-RU" sz="3200" b="1" i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ru-RU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977" y="2358401"/>
                <a:ext cx="830777" cy="63427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681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10" grpId="0"/>
      <p:bldP spid="11" grpId="0"/>
      <p:bldP spid="12" grpId="0"/>
      <p:bldP spid="13" grpId="0" animBg="1"/>
      <p:bldP spid="48" grpId="0" animBg="1"/>
      <p:bldP spid="14" grpId="0"/>
      <p:bldP spid="50" grpId="0"/>
      <p:bldP spid="17" grpId="0"/>
      <p:bldP spid="18" grpId="0"/>
      <p:bldP spid="59" grpId="0"/>
      <p:bldP spid="6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225549" y="0"/>
            <a:ext cx="76684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фокусы линзы </a:t>
            </a:r>
            <a:endParaRPr lang="ru-RU" sz="4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Line 46"/>
          <p:cNvSpPr>
            <a:spLocks noChangeShapeType="1"/>
          </p:cNvSpPr>
          <p:nvPr/>
        </p:nvSpPr>
        <p:spPr bwMode="auto">
          <a:xfrm>
            <a:off x="2556438" y="3645024"/>
            <a:ext cx="1118602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" name="Line 46"/>
          <p:cNvSpPr>
            <a:spLocks noChangeShapeType="1"/>
          </p:cNvSpPr>
          <p:nvPr/>
        </p:nvSpPr>
        <p:spPr bwMode="auto">
          <a:xfrm>
            <a:off x="2504568" y="3972557"/>
            <a:ext cx="1118602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" name="Line 46"/>
          <p:cNvSpPr>
            <a:spLocks noChangeShapeType="1"/>
          </p:cNvSpPr>
          <p:nvPr/>
        </p:nvSpPr>
        <p:spPr bwMode="auto">
          <a:xfrm>
            <a:off x="2541401" y="4370412"/>
            <a:ext cx="1118602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" name="Line 46"/>
          <p:cNvSpPr>
            <a:spLocks noChangeShapeType="1"/>
          </p:cNvSpPr>
          <p:nvPr/>
        </p:nvSpPr>
        <p:spPr bwMode="auto">
          <a:xfrm>
            <a:off x="2541401" y="4742208"/>
            <a:ext cx="1118602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" name="Line 46"/>
          <p:cNvSpPr>
            <a:spLocks noChangeShapeType="1"/>
          </p:cNvSpPr>
          <p:nvPr/>
        </p:nvSpPr>
        <p:spPr bwMode="auto">
          <a:xfrm>
            <a:off x="2504568" y="5035570"/>
            <a:ext cx="1118602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" name="Line 46"/>
          <p:cNvSpPr>
            <a:spLocks noChangeShapeType="1"/>
          </p:cNvSpPr>
          <p:nvPr/>
        </p:nvSpPr>
        <p:spPr bwMode="auto">
          <a:xfrm flipV="1">
            <a:off x="3628344" y="3821106"/>
            <a:ext cx="1871538" cy="124653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" name="Line 46"/>
          <p:cNvSpPr>
            <a:spLocks noChangeShapeType="1"/>
          </p:cNvSpPr>
          <p:nvPr/>
        </p:nvSpPr>
        <p:spPr bwMode="auto">
          <a:xfrm flipV="1">
            <a:off x="3609927" y="4054193"/>
            <a:ext cx="1930053" cy="700749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" name="Line 46"/>
          <p:cNvSpPr>
            <a:spLocks noChangeShapeType="1"/>
          </p:cNvSpPr>
          <p:nvPr/>
        </p:nvSpPr>
        <p:spPr bwMode="auto">
          <a:xfrm>
            <a:off x="3616463" y="4357357"/>
            <a:ext cx="1912678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" name="Line 46"/>
          <p:cNvSpPr>
            <a:spLocks noChangeShapeType="1"/>
          </p:cNvSpPr>
          <p:nvPr/>
        </p:nvSpPr>
        <p:spPr bwMode="auto">
          <a:xfrm>
            <a:off x="3620769" y="3971314"/>
            <a:ext cx="1908371" cy="75783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" name="Line 46"/>
          <p:cNvSpPr>
            <a:spLocks noChangeShapeType="1"/>
          </p:cNvSpPr>
          <p:nvPr/>
        </p:nvSpPr>
        <p:spPr bwMode="auto">
          <a:xfrm>
            <a:off x="3599087" y="3631969"/>
            <a:ext cx="1930053" cy="1390546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50"/>
              <p:cNvSpPr txBox="1">
                <a:spLocks noChangeArrowheads="1"/>
              </p:cNvSpPr>
              <p:nvPr/>
            </p:nvSpPr>
            <p:spPr bwMode="auto">
              <a:xfrm>
                <a:off x="4122672" y="4482861"/>
                <a:ext cx="669927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3200" b="0" i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3200" i="1" dirty="0"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57" name="Text 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22672" y="4482861"/>
                <a:ext cx="669927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единительная линия 2"/>
          <p:cNvCxnSpPr/>
          <p:nvPr/>
        </p:nvCxnSpPr>
        <p:spPr>
          <a:xfrm>
            <a:off x="4610672" y="2615798"/>
            <a:ext cx="0" cy="3302638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16831" y="2615798"/>
            <a:ext cx="685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M</a:t>
            </a:r>
            <a:endParaRPr lang="ru-RU" sz="2800" i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792599" y="5349148"/>
            <a:ext cx="685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N</a:t>
            </a:r>
            <a:endParaRPr lang="ru-RU" sz="2800" i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6206" y="799916"/>
                <a:ext cx="8797836" cy="1485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ru-RU" sz="32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sz="3200" b="0" i="1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ru-RU" sz="3200" b="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- </a:t>
                </a:r>
                <a:r>
                  <a:rPr lang="ru-RU" sz="2800" dirty="0" smtClean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главные фокусы линзы</a:t>
                </a:r>
              </a:p>
              <a:p>
                <a:r>
                  <a:rPr lang="en-US" sz="2800" i="1" dirty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ru-RU" sz="28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800" dirty="0" smtClean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, </a:t>
                </a:r>
                <a:r>
                  <a:rPr lang="en-US" sz="2800" i="1" dirty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ru-RU" sz="2800" b="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 </a:t>
                </a:r>
                <a:r>
                  <a:rPr lang="ru-RU" sz="2800" dirty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– </a:t>
                </a:r>
                <a:r>
                  <a:rPr lang="ru-RU" sz="2800" dirty="0" smtClean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фокусн</a:t>
                </a:r>
                <a:r>
                  <a:rPr lang="ru-RU" sz="2800" dirty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ы</a:t>
                </a:r>
                <a:r>
                  <a:rPr lang="ru-RU" sz="2800" dirty="0" smtClean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е расстояния</a:t>
                </a:r>
                <a:endParaRPr lang="ru-RU" sz="2800" dirty="0">
                  <a:solidFill>
                    <a:schemeClr val="tx2">
                      <a:lumMod val="50000"/>
                    </a:schemeClr>
                  </a:solidFill>
                  <a:latin typeface="Georgia" pitchFamily="18" charset="0"/>
                </a:endParaRPr>
              </a:p>
              <a:p>
                <a:r>
                  <a:rPr lang="en-US" sz="2800" i="1" dirty="0" smtClean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MN</a:t>
                </a:r>
                <a:r>
                  <a:rPr lang="ru-RU" sz="2800" i="1" dirty="0" smtClean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ru-RU" sz="28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ru-RU" sz="28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800" i="1" dirty="0" smtClean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 </a:t>
                </a:r>
                <a:r>
                  <a:rPr lang="ru-RU" sz="2800" dirty="0" smtClean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- фокальные плоскости линзы</a:t>
                </a:r>
                <a:endParaRPr lang="en-US" sz="2800" dirty="0" smtClean="0">
                  <a:solidFill>
                    <a:schemeClr val="tx2">
                      <a:lumMod val="50000"/>
                    </a:schemeClr>
                  </a:solidFill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06" y="799916"/>
                <a:ext cx="8797836" cy="1485407"/>
              </a:xfrm>
              <a:prstGeom prst="rect">
                <a:avLst/>
              </a:prstGeom>
              <a:blipFill rotWithShape="1">
                <a:blip r:embed="rId3"/>
                <a:stretch>
                  <a:fillRect l="-1525" t="-1230" b="-9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3210275" y="3903439"/>
            <a:ext cx="464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</a:t>
            </a:r>
            <a:endParaRPr lang="ru-RU" sz="24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71600" y="4365104"/>
            <a:ext cx="684076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635896" y="3356992"/>
            <a:ext cx="0" cy="10081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3635896" y="4365104"/>
            <a:ext cx="0" cy="99972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19"/>
          <p:cNvSpPr>
            <a:spLocks noChangeArrowheads="1"/>
          </p:cNvSpPr>
          <p:nvPr/>
        </p:nvSpPr>
        <p:spPr bwMode="auto">
          <a:xfrm>
            <a:off x="4574954" y="4322786"/>
            <a:ext cx="71437" cy="13016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603511" y="3804503"/>
            <a:ext cx="2016224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H="1">
            <a:off x="3603511" y="4864968"/>
            <a:ext cx="2016224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H="1">
            <a:off x="3603511" y="4344998"/>
            <a:ext cx="2016224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H="1">
            <a:off x="467544" y="3793481"/>
            <a:ext cx="3131544" cy="1071486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H="1" flipV="1">
            <a:off x="467544" y="3971314"/>
            <a:ext cx="3160801" cy="893653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50"/>
              <p:cNvSpPr txBox="1">
                <a:spLocks noChangeArrowheads="1"/>
              </p:cNvSpPr>
              <p:nvPr/>
            </p:nvSpPr>
            <p:spPr bwMode="auto">
              <a:xfrm>
                <a:off x="1570002" y="3678926"/>
                <a:ext cx="679417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3200" b="0" i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3200" i="1" dirty="0"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66" name="Text 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0002" y="3678926"/>
                <a:ext cx="679417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Прямая со стрелкой 67"/>
          <p:cNvCxnSpPr/>
          <p:nvPr/>
        </p:nvCxnSpPr>
        <p:spPr>
          <a:xfrm flipH="1" flipV="1">
            <a:off x="467544" y="4365104"/>
            <a:ext cx="3142383" cy="2276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19"/>
          <p:cNvSpPr>
            <a:spLocks noChangeArrowheads="1"/>
          </p:cNvSpPr>
          <p:nvPr/>
        </p:nvSpPr>
        <p:spPr bwMode="auto">
          <a:xfrm>
            <a:off x="1871774" y="4305330"/>
            <a:ext cx="71437" cy="13016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1909710" y="2671467"/>
            <a:ext cx="0" cy="3302638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1078415" y="2671467"/>
                <a:ext cx="79335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ru-RU" sz="3200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415" y="2671467"/>
                <a:ext cx="793359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Прямоугольник 72"/>
              <p:cNvSpPr/>
              <p:nvPr/>
            </p:nvSpPr>
            <p:spPr>
              <a:xfrm>
                <a:off x="1078415" y="5318370"/>
                <a:ext cx="73526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ru-RU" sz="3200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73" name="Прямоугольник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415" y="5318370"/>
                <a:ext cx="735266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910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/>
      <p:bldP spid="4" grpId="0"/>
      <p:bldP spid="47" grpId="0"/>
      <p:bldP spid="58" grpId="0"/>
      <p:bldP spid="61" grpId="0" animBg="1"/>
      <p:bldP spid="66" grpId="0"/>
      <p:bldP spid="70" grpId="0" animBg="1"/>
      <p:bldP spid="20" grpId="0"/>
      <p:bldP spid="7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225549" y="0"/>
            <a:ext cx="76684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фокусы линзы </a:t>
            </a:r>
            <a:endParaRPr lang="ru-RU" sz="4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Line 46"/>
          <p:cNvSpPr>
            <a:spLocks noChangeShapeType="1"/>
          </p:cNvSpPr>
          <p:nvPr/>
        </p:nvSpPr>
        <p:spPr bwMode="auto">
          <a:xfrm>
            <a:off x="2556438" y="5080631"/>
            <a:ext cx="1118602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" name="Line 46"/>
          <p:cNvSpPr>
            <a:spLocks noChangeShapeType="1"/>
          </p:cNvSpPr>
          <p:nvPr/>
        </p:nvSpPr>
        <p:spPr bwMode="auto">
          <a:xfrm>
            <a:off x="2556438" y="4759899"/>
            <a:ext cx="1118602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" name="Line 46"/>
          <p:cNvSpPr>
            <a:spLocks noChangeShapeType="1"/>
          </p:cNvSpPr>
          <p:nvPr/>
        </p:nvSpPr>
        <p:spPr bwMode="auto">
          <a:xfrm>
            <a:off x="2556438" y="4391449"/>
            <a:ext cx="1118602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" name="Line 46"/>
          <p:cNvSpPr>
            <a:spLocks noChangeShapeType="1"/>
          </p:cNvSpPr>
          <p:nvPr/>
        </p:nvSpPr>
        <p:spPr bwMode="auto">
          <a:xfrm>
            <a:off x="2556438" y="3647806"/>
            <a:ext cx="1118602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" name="Line 46"/>
          <p:cNvSpPr>
            <a:spLocks noChangeShapeType="1"/>
          </p:cNvSpPr>
          <p:nvPr/>
        </p:nvSpPr>
        <p:spPr bwMode="auto">
          <a:xfrm>
            <a:off x="2556438" y="4043242"/>
            <a:ext cx="1118602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" name="Line 46"/>
          <p:cNvSpPr>
            <a:spLocks noChangeShapeType="1"/>
          </p:cNvSpPr>
          <p:nvPr/>
        </p:nvSpPr>
        <p:spPr bwMode="auto">
          <a:xfrm flipV="1">
            <a:off x="3675040" y="2877407"/>
            <a:ext cx="1803487" cy="77039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" name="Line 46"/>
          <p:cNvSpPr>
            <a:spLocks noChangeShapeType="1"/>
          </p:cNvSpPr>
          <p:nvPr/>
        </p:nvSpPr>
        <p:spPr bwMode="auto">
          <a:xfrm flipV="1">
            <a:off x="3675040" y="3678924"/>
            <a:ext cx="1803487" cy="36431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" name="Line 46"/>
          <p:cNvSpPr>
            <a:spLocks noChangeShapeType="1"/>
          </p:cNvSpPr>
          <p:nvPr/>
        </p:nvSpPr>
        <p:spPr bwMode="auto">
          <a:xfrm>
            <a:off x="3675040" y="4413689"/>
            <a:ext cx="1912678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" name="Line 46"/>
          <p:cNvSpPr>
            <a:spLocks noChangeShapeType="1"/>
          </p:cNvSpPr>
          <p:nvPr/>
        </p:nvSpPr>
        <p:spPr bwMode="auto">
          <a:xfrm>
            <a:off x="3644628" y="4778272"/>
            <a:ext cx="1908371" cy="378918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" name="Line 46"/>
          <p:cNvSpPr>
            <a:spLocks noChangeShapeType="1"/>
          </p:cNvSpPr>
          <p:nvPr/>
        </p:nvSpPr>
        <p:spPr bwMode="auto">
          <a:xfrm>
            <a:off x="3657666" y="5062086"/>
            <a:ext cx="1820862" cy="757208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50"/>
              <p:cNvSpPr txBox="1">
                <a:spLocks noChangeArrowheads="1"/>
              </p:cNvSpPr>
              <p:nvPr/>
            </p:nvSpPr>
            <p:spPr bwMode="auto">
              <a:xfrm>
                <a:off x="1201847" y="3738011"/>
                <a:ext cx="669927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3200" b="0" i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3200" i="1" dirty="0"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57" name="Text 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1847" y="3738011"/>
                <a:ext cx="669927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единительная линия 2"/>
          <p:cNvCxnSpPr/>
          <p:nvPr/>
        </p:nvCxnSpPr>
        <p:spPr>
          <a:xfrm>
            <a:off x="4610672" y="2615798"/>
            <a:ext cx="0" cy="3302638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214941" y="2619025"/>
            <a:ext cx="685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M</a:t>
            </a:r>
            <a:endParaRPr lang="ru-RU" sz="2800" i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01847" y="5458418"/>
            <a:ext cx="685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N</a:t>
            </a:r>
            <a:endParaRPr lang="ru-RU" sz="2800" i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1754" y="713965"/>
                <a:ext cx="8797836" cy="1485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ru-RU" sz="32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sz="3200" b="0" i="1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ru-RU" sz="3200" b="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- </a:t>
                </a:r>
                <a:r>
                  <a:rPr lang="ru-RU" sz="2800" dirty="0" smtClean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главные мнимые фокусы линзы</a:t>
                </a:r>
              </a:p>
              <a:p>
                <a:r>
                  <a:rPr lang="en-US" sz="2800" i="1" dirty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ru-RU" sz="28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800" dirty="0" smtClean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, </a:t>
                </a:r>
                <a:r>
                  <a:rPr lang="en-US" sz="2800" i="1" dirty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ru-RU" sz="2800" b="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 </a:t>
                </a:r>
                <a:r>
                  <a:rPr lang="ru-RU" sz="2800" dirty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– </a:t>
                </a:r>
                <a:r>
                  <a:rPr lang="ru-RU" sz="2800" dirty="0" smtClean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фокусн</a:t>
                </a:r>
                <a:r>
                  <a:rPr lang="ru-RU" sz="2800" dirty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ы</a:t>
                </a:r>
                <a:r>
                  <a:rPr lang="ru-RU" sz="2800" dirty="0" smtClean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е расстояния</a:t>
                </a:r>
                <a:endParaRPr lang="ru-RU" sz="2800" dirty="0">
                  <a:solidFill>
                    <a:schemeClr val="tx2">
                      <a:lumMod val="50000"/>
                    </a:schemeClr>
                  </a:solidFill>
                  <a:latin typeface="Georgia" pitchFamily="18" charset="0"/>
                </a:endParaRPr>
              </a:p>
              <a:p>
                <a:r>
                  <a:rPr lang="en-US" sz="2800" i="1" dirty="0" smtClean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MN</a:t>
                </a:r>
                <a:r>
                  <a:rPr lang="ru-RU" sz="2800" i="1" dirty="0" smtClean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ru-RU" sz="28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ru-RU" sz="28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800" i="1" dirty="0" smtClean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 </a:t>
                </a:r>
                <a:r>
                  <a:rPr lang="ru-RU" sz="2800" dirty="0" smtClean="0">
                    <a:solidFill>
                      <a:schemeClr val="tx2">
                        <a:lumMod val="50000"/>
                      </a:schemeClr>
                    </a:solidFill>
                    <a:latin typeface="Georgia" pitchFamily="18" charset="0"/>
                  </a:rPr>
                  <a:t>- фокальные плоскости линзы</a:t>
                </a:r>
                <a:endParaRPr lang="en-US" sz="2800" dirty="0" smtClean="0">
                  <a:solidFill>
                    <a:schemeClr val="tx2">
                      <a:lumMod val="50000"/>
                    </a:schemeClr>
                  </a:solidFill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54" y="713965"/>
                <a:ext cx="8797836" cy="1485407"/>
              </a:xfrm>
              <a:prstGeom prst="rect">
                <a:avLst/>
              </a:prstGeom>
              <a:blipFill rotWithShape="1">
                <a:blip r:embed="rId3"/>
                <a:stretch>
                  <a:fillRect l="-1525" t="-1230" b="-9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3241603" y="3975371"/>
            <a:ext cx="464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</a:t>
            </a:r>
            <a:endParaRPr lang="ru-RU" sz="24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93954" y="4406821"/>
            <a:ext cx="684076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19"/>
          <p:cNvSpPr>
            <a:spLocks noChangeArrowheads="1"/>
          </p:cNvSpPr>
          <p:nvPr/>
        </p:nvSpPr>
        <p:spPr bwMode="auto">
          <a:xfrm>
            <a:off x="4574954" y="4322786"/>
            <a:ext cx="71437" cy="13016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50"/>
              <p:cNvSpPr txBox="1">
                <a:spLocks noChangeArrowheads="1"/>
              </p:cNvSpPr>
              <p:nvPr/>
            </p:nvSpPr>
            <p:spPr bwMode="auto">
              <a:xfrm>
                <a:off x="4716831" y="4452950"/>
                <a:ext cx="679417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3200" b="0" i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3200" i="1" dirty="0"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66" name="Text 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16831" y="4452950"/>
                <a:ext cx="679417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19"/>
          <p:cNvSpPr>
            <a:spLocks noChangeArrowheads="1"/>
          </p:cNvSpPr>
          <p:nvPr/>
        </p:nvSpPr>
        <p:spPr bwMode="auto">
          <a:xfrm>
            <a:off x="1871774" y="4305330"/>
            <a:ext cx="71437" cy="13016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1907492" y="2612398"/>
            <a:ext cx="0" cy="3302638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4568097" y="2426231"/>
                <a:ext cx="79335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ru-RU" sz="3200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097" y="2426231"/>
                <a:ext cx="793359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Прямоугольник 72"/>
              <p:cNvSpPr/>
              <p:nvPr/>
            </p:nvSpPr>
            <p:spPr>
              <a:xfrm>
                <a:off x="4711088" y="5729926"/>
                <a:ext cx="73526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ru-RU" sz="3200" i="1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effectLst/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73" name="Прямоугольник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088" y="5729926"/>
                <a:ext cx="735266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Line 7"/>
          <p:cNvSpPr>
            <a:spLocks noChangeShapeType="1"/>
          </p:cNvSpPr>
          <p:nvPr/>
        </p:nvSpPr>
        <p:spPr bwMode="auto">
          <a:xfrm flipH="1">
            <a:off x="3675040" y="3412569"/>
            <a:ext cx="0" cy="204584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" name="Line 8"/>
          <p:cNvSpPr>
            <a:spLocks noChangeShapeType="1"/>
          </p:cNvSpPr>
          <p:nvPr/>
        </p:nvSpPr>
        <p:spPr bwMode="auto">
          <a:xfrm flipH="1" flipV="1">
            <a:off x="3551215" y="3011006"/>
            <a:ext cx="123825" cy="401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" name="Line 9"/>
          <p:cNvSpPr>
            <a:spLocks noChangeShapeType="1"/>
          </p:cNvSpPr>
          <p:nvPr/>
        </p:nvSpPr>
        <p:spPr bwMode="auto">
          <a:xfrm flipV="1">
            <a:off x="3675040" y="3011006"/>
            <a:ext cx="123825" cy="401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>
            <a:off x="3675040" y="5418615"/>
            <a:ext cx="123825" cy="40067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" name="Line 11"/>
          <p:cNvSpPr>
            <a:spLocks noChangeShapeType="1"/>
          </p:cNvSpPr>
          <p:nvPr/>
        </p:nvSpPr>
        <p:spPr bwMode="auto">
          <a:xfrm flipH="1">
            <a:off x="3551215" y="5418615"/>
            <a:ext cx="123825" cy="40067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970232" y="3600461"/>
            <a:ext cx="1736136" cy="72260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1841272" y="4037829"/>
            <a:ext cx="1771855" cy="33675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1815641" y="4393956"/>
            <a:ext cx="1897188" cy="41316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1844177" y="4376749"/>
            <a:ext cx="1733948" cy="68533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5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/>
      <p:bldP spid="4" grpId="0"/>
      <p:bldP spid="47" grpId="0"/>
      <p:bldP spid="58" grpId="0"/>
      <p:bldP spid="61" grpId="0" animBg="1"/>
      <p:bldP spid="66" grpId="0"/>
      <p:bldP spid="70" grpId="0" animBg="1"/>
      <p:bldP spid="20" grpId="0"/>
      <p:bldP spid="73" grpId="0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3" name="Group 67"/>
          <p:cNvGrpSpPr>
            <a:grpSpLocks/>
          </p:cNvGrpSpPr>
          <p:nvPr/>
        </p:nvGrpSpPr>
        <p:grpSpPr bwMode="auto">
          <a:xfrm>
            <a:off x="4630889" y="2576361"/>
            <a:ext cx="3887787" cy="3960813"/>
            <a:chOff x="2653" y="1344"/>
            <a:chExt cx="2449" cy="2495"/>
          </a:xfrm>
        </p:grpSpPr>
        <p:sp>
          <p:nvSpPr>
            <p:cNvPr id="51219" name="Line 21"/>
            <p:cNvSpPr>
              <a:spLocks noChangeShapeType="1"/>
            </p:cNvSpPr>
            <p:nvPr/>
          </p:nvSpPr>
          <p:spPr bwMode="auto">
            <a:xfrm flipV="1">
              <a:off x="2782" y="2092"/>
              <a:ext cx="1915" cy="14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220" name="Group 22"/>
            <p:cNvGrpSpPr>
              <a:grpSpLocks/>
            </p:cNvGrpSpPr>
            <p:nvPr/>
          </p:nvGrpSpPr>
          <p:grpSpPr bwMode="auto">
            <a:xfrm flipH="1">
              <a:off x="3712" y="2009"/>
              <a:ext cx="115" cy="1663"/>
              <a:chOff x="1837" y="799"/>
              <a:chExt cx="272" cy="3175"/>
            </a:xfrm>
          </p:grpSpPr>
          <p:sp>
            <p:nvSpPr>
              <p:cNvPr id="51229" name="Line 23"/>
              <p:cNvSpPr>
                <a:spLocks noChangeShapeType="1"/>
              </p:cNvSpPr>
              <p:nvPr/>
            </p:nvSpPr>
            <p:spPr bwMode="auto">
              <a:xfrm>
                <a:off x="1973" y="1253"/>
                <a:ext cx="0" cy="23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30" name="Line 24"/>
              <p:cNvSpPr>
                <a:spLocks noChangeShapeType="1"/>
              </p:cNvSpPr>
              <p:nvPr/>
            </p:nvSpPr>
            <p:spPr bwMode="auto">
              <a:xfrm flipV="1">
                <a:off x="1973" y="799"/>
                <a:ext cx="136" cy="4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31" name="Line 25"/>
              <p:cNvSpPr>
                <a:spLocks noChangeShapeType="1"/>
              </p:cNvSpPr>
              <p:nvPr/>
            </p:nvSpPr>
            <p:spPr bwMode="auto">
              <a:xfrm flipH="1" flipV="1">
                <a:off x="1837" y="799"/>
                <a:ext cx="136" cy="4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32" name="Line 26"/>
              <p:cNvSpPr>
                <a:spLocks noChangeShapeType="1"/>
              </p:cNvSpPr>
              <p:nvPr/>
            </p:nvSpPr>
            <p:spPr bwMode="auto">
              <a:xfrm flipH="1">
                <a:off x="1837" y="3521"/>
                <a:ext cx="136" cy="4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33" name="Line 27"/>
              <p:cNvSpPr>
                <a:spLocks noChangeShapeType="1"/>
              </p:cNvSpPr>
              <p:nvPr/>
            </p:nvSpPr>
            <p:spPr bwMode="auto">
              <a:xfrm>
                <a:off x="1973" y="3521"/>
                <a:ext cx="136" cy="4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221" name="Line 28"/>
            <p:cNvSpPr>
              <a:spLocks noChangeShapeType="1"/>
            </p:cNvSpPr>
            <p:nvPr/>
          </p:nvSpPr>
          <p:spPr bwMode="auto">
            <a:xfrm flipV="1">
              <a:off x="2898" y="2426"/>
              <a:ext cx="871" cy="66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22" name="Line 29"/>
            <p:cNvSpPr>
              <a:spLocks noChangeShapeType="1"/>
            </p:cNvSpPr>
            <p:nvPr/>
          </p:nvSpPr>
          <p:spPr bwMode="auto">
            <a:xfrm flipV="1">
              <a:off x="2956" y="3174"/>
              <a:ext cx="813" cy="66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23" name="Line 30"/>
            <p:cNvSpPr>
              <a:spLocks noChangeShapeType="1"/>
            </p:cNvSpPr>
            <p:nvPr/>
          </p:nvSpPr>
          <p:spPr bwMode="auto">
            <a:xfrm flipV="1">
              <a:off x="3768" y="1344"/>
              <a:ext cx="871" cy="108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24" name="Line 31"/>
            <p:cNvSpPr>
              <a:spLocks noChangeShapeType="1"/>
            </p:cNvSpPr>
            <p:nvPr/>
          </p:nvSpPr>
          <p:spPr bwMode="auto">
            <a:xfrm flipV="1">
              <a:off x="3769" y="2757"/>
              <a:ext cx="1333" cy="41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25" name="Line 32"/>
            <p:cNvSpPr>
              <a:spLocks noChangeShapeType="1"/>
            </p:cNvSpPr>
            <p:nvPr/>
          </p:nvSpPr>
          <p:spPr bwMode="auto">
            <a:xfrm flipH="1">
              <a:off x="2956" y="2341"/>
              <a:ext cx="871" cy="108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26" name="Line 33"/>
            <p:cNvSpPr>
              <a:spLocks noChangeShapeType="1"/>
            </p:cNvSpPr>
            <p:nvPr/>
          </p:nvSpPr>
          <p:spPr bwMode="auto">
            <a:xfrm flipH="1">
              <a:off x="3015" y="3174"/>
              <a:ext cx="753" cy="249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27" name="Text Box 34"/>
            <p:cNvSpPr txBox="1">
              <a:spLocks noChangeArrowheads="1"/>
            </p:cNvSpPr>
            <p:nvPr/>
          </p:nvSpPr>
          <p:spPr bwMode="auto">
            <a:xfrm>
              <a:off x="2653" y="3203"/>
              <a:ext cx="2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>
                  <a:latin typeface="Arial" charset="0"/>
                </a:rPr>
                <a:t>F’</a:t>
              </a:r>
              <a:endParaRPr lang="ru-RU" b="1">
                <a:latin typeface="Arial" charset="0"/>
              </a:endParaRPr>
            </a:p>
          </p:txBody>
        </p:sp>
        <p:sp>
          <p:nvSpPr>
            <p:cNvPr id="51228" name="Oval 35"/>
            <p:cNvSpPr>
              <a:spLocks noChangeArrowheads="1"/>
            </p:cNvSpPr>
            <p:nvPr/>
          </p:nvSpPr>
          <p:spPr bwMode="auto">
            <a:xfrm>
              <a:off x="2956" y="3340"/>
              <a:ext cx="60" cy="13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755576" y="0"/>
            <a:ext cx="76684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Побочные фокусы линзы </a:t>
            </a:r>
            <a:endParaRPr lang="ru-RU" sz="4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Line 55"/>
          <p:cNvSpPr>
            <a:spLocks noChangeShapeType="1"/>
          </p:cNvSpPr>
          <p:nvPr/>
        </p:nvSpPr>
        <p:spPr bwMode="auto">
          <a:xfrm flipH="1">
            <a:off x="1979712" y="1011355"/>
            <a:ext cx="0" cy="3024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" name="Line 57"/>
          <p:cNvSpPr>
            <a:spLocks noChangeShapeType="1"/>
          </p:cNvSpPr>
          <p:nvPr/>
        </p:nvSpPr>
        <p:spPr bwMode="auto">
          <a:xfrm flipH="1">
            <a:off x="1874143" y="1011355"/>
            <a:ext cx="105569" cy="50347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" name="Line 56"/>
          <p:cNvSpPr>
            <a:spLocks noChangeShapeType="1"/>
          </p:cNvSpPr>
          <p:nvPr/>
        </p:nvSpPr>
        <p:spPr bwMode="auto">
          <a:xfrm>
            <a:off x="1979712" y="1014300"/>
            <a:ext cx="105569" cy="50347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" name="Line 58"/>
          <p:cNvSpPr>
            <a:spLocks noChangeShapeType="1"/>
          </p:cNvSpPr>
          <p:nvPr/>
        </p:nvSpPr>
        <p:spPr bwMode="auto">
          <a:xfrm flipV="1">
            <a:off x="1979712" y="3521134"/>
            <a:ext cx="105569" cy="50347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" name="Line 59"/>
          <p:cNvSpPr>
            <a:spLocks noChangeShapeType="1"/>
          </p:cNvSpPr>
          <p:nvPr/>
        </p:nvSpPr>
        <p:spPr bwMode="auto">
          <a:xfrm flipH="1" flipV="1">
            <a:off x="1874143" y="3521134"/>
            <a:ext cx="105569" cy="50347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" name="Line 53"/>
          <p:cNvSpPr>
            <a:spLocks noChangeShapeType="1"/>
          </p:cNvSpPr>
          <p:nvPr/>
        </p:nvSpPr>
        <p:spPr bwMode="auto">
          <a:xfrm flipV="1">
            <a:off x="298549" y="928745"/>
            <a:ext cx="4302026" cy="2638043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" name="Line 60"/>
          <p:cNvSpPr>
            <a:spLocks noChangeShapeType="1"/>
          </p:cNvSpPr>
          <p:nvPr/>
        </p:nvSpPr>
        <p:spPr bwMode="auto">
          <a:xfrm flipV="1">
            <a:off x="508604" y="1821124"/>
            <a:ext cx="1471613" cy="865188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" name="Line 61"/>
          <p:cNvSpPr>
            <a:spLocks noChangeShapeType="1"/>
          </p:cNvSpPr>
          <p:nvPr/>
        </p:nvSpPr>
        <p:spPr bwMode="auto">
          <a:xfrm flipV="1">
            <a:off x="822929" y="3206426"/>
            <a:ext cx="1157288" cy="7207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" name="Line 62"/>
          <p:cNvSpPr>
            <a:spLocks noChangeShapeType="1"/>
          </p:cNvSpPr>
          <p:nvPr/>
        </p:nvSpPr>
        <p:spPr bwMode="auto">
          <a:xfrm flipV="1">
            <a:off x="1960526" y="1397059"/>
            <a:ext cx="2416175" cy="431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" name="Line 63"/>
          <p:cNvSpPr>
            <a:spLocks noChangeShapeType="1"/>
          </p:cNvSpPr>
          <p:nvPr/>
        </p:nvSpPr>
        <p:spPr bwMode="auto">
          <a:xfrm flipV="1">
            <a:off x="1980217" y="756178"/>
            <a:ext cx="2396484" cy="2452688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" name="Oval 65"/>
          <p:cNvSpPr>
            <a:spLocks noChangeArrowheads="1"/>
          </p:cNvSpPr>
          <p:nvPr/>
        </p:nvSpPr>
        <p:spPr bwMode="auto">
          <a:xfrm>
            <a:off x="3600337" y="1406881"/>
            <a:ext cx="6985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 Box 64"/>
              <p:cNvSpPr txBox="1">
                <a:spLocks noChangeArrowheads="1"/>
              </p:cNvSpPr>
              <p:nvPr/>
            </p:nvSpPr>
            <p:spPr bwMode="auto">
              <a:xfrm>
                <a:off x="3117288" y="939859"/>
                <a:ext cx="454025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b="1" dirty="0">
                    <a:latin typeface="Arial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′</m:t>
                    </m:r>
                  </m:oMath>
                </a14:m>
                <a:endParaRPr lang="ru-RU" b="1" dirty="0">
                  <a:latin typeface="Arial" charset="0"/>
                </a:endParaRPr>
              </a:p>
            </p:txBody>
          </p:sp>
        </mc:Choice>
        <mc:Fallback xmlns="">
          <p:sp>
            <p:nvSpPr>
              <p:cNvPr id="46" name="Text 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17288" y="939859"/>
                <a:ext cx="454025" cy="457200"/>
              </a:xfrm>
              <a:prstGeom prst="rect">
                <a:avLst/>
              </a:prstGeom>
              <a:blipFill rotWithShape="1">
                <a:blip r:embed="rId2"/>
                <a:stretch>
                  <a:fillRect l="-20000" t="-9333" r="-2667" b="-32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единительная линия 2"/>
          <p:cNvCxnSpPr/>
          <p:nvPr/>
        </p:nvCxnSpPr>
        <p:spPr>
          <a:xfrm>
            <a:off x="152525" y="2564757"/>
            <a:ext cx="45877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3635262" y="620688"/>
            <a:ext cx="0" cy="3306463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Box 64"/>
          <p:cNvSpPr txBox="1">
            <a:spLocks noChangeArrowheads="1"/>
          </p:cNvSpPr>
          <p:nvPr/>
        </p:nvSpPr>
        <p:spPr bwMode="auto">
          <a:xfrm>
            <a:off x="3721868" y="2576361"/>
            <a:ext cx="372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b="1" dirty="0" smtClean="0">
                <a:latin typeface="Arial" charset="0"/>
              </a:rPr>
              <a:t>F</a:t>
            </a:r>
            <a:endParaRPr lang="ru-RU" b="1" dirty="0">
              <a:latin typeface="Arial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4200738" y="4952848"/>
            <a:ext cx="45877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5173474" y="3208866"/>
            <a:ext cx="0" cy="3306463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Box 64"/>
          <p:cNvSpPr txBox="1">
            <a:spLocks noChangeArrowheads="1"/>
          </p:cNvSpPr>
          <p:nvPr/>
        </p:nvSpPr>
        <p:spPr bwMode="auto">
          <a:xfrm>
            <a:off x="4739683" y="4476744"/>
            <a:ext cx="372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b="1" dirty="0" smtClean="0">
                <a:latin typeface="Arial" charset="0"/>
              </a:rPr>
              <a:t>F</a:t>
            </a:r>
            <a:endParaRPr lang="ru-RU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16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/>
      <p:bldP spid="57" grpId="0"/>
      <p:bldP spid="6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Line 5"/>
          <p:cNvSpPr>
            <a:spLocks noChangeShapeType="1"/>
          </p:cNvSpPr>
          <p:nvPr/>
        </p:nvSpPr>
        <p:spPr bwMode="auto">
          <a:xfrm>
            <a:off x="1146175" y="2817813"/>
            <a:ext cx="6000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3253" name="Group 6"/>
          <p:cNvGrpSpPr>
            <a:grpSpLocks/>
          </p:cNvGrpSpPr>
          <p:nvPr/>
        </p:nvGrpSpPr>
        <p:grpSpPr bwMode="auto">
          <a:xfrm>
            <a:off x="3997325" y="1557338"/>
            <a:ext cx="249238" cy="2519362"/>
            <a:chOff x="2426" y="1253"/>
            <a:chExt cx="908" cy="2721"/>
          </a:xfrm>
        </p:grpSpPr>
        <p:sp>
          <p:nvSpPr>
            <p:cNvPr id="53276" name="Line 7"/>
            <p:cNvSpPr>
              <a:spLocks noChangeShapeType="1"/>
            </p:cNvSpPr>
            <p:nvPr/>
          </p:nvSpPr>
          <p:spPr bwMode="auto">
            <a:xfrm>
              <a:off x="2880" y="1253"/>
              <a:ext cx="0" cy="272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77" name="Line 8"/>
            <p:cNvSpPr>
              <a:spLocks noChangeShapeType="1"/>
            </p:cNvSpPr>
            <p:nvPr/>
          </p:nvSpPr>
          <p:spPr bwMode="auto">
            <a:xfrm flipH="1">
              <a:off x="2426" y="1253"/>
              <a:ext cx="454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78" name="Line 9"/>
            <p:cNvSpPr>
              <a:spLocks noChangeShapeType="1"/>
            </p:cNvSpPr>
            <p:nvPr/>
          </p:nvSpPr>
          <p:spPr bwMode="auto">
            <a:xfrm>
              <a:off x="2880" y="1253"/>
              <a:ext cx="454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79" name="Line 10"/>
            <p:cNvSpPr>
              <a:spLocks noChangeShapeType="1"/>
            </p:cNvSpPr>
            <p:nvPr/>
          </p:nvSpPr>
          <p:spPr bwMode="auto">
            <a:xfrm flipH="1" flipV="1">
              <a:off x="2426" y="3521"/>
              <a:ext cx="454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80" name="Line 11"/>
            <p:cNvSpPr>
              <a:spLocks noChangeShapeType="1"/>
            </p:cNvSpPr>
            <p:nvPr/>
          </p:nvSpPr>
          <p:spPr bwMode="auto">
            <a:xfrm flipV="1">
              <a:off x="2880" y="3521"/>
              <a:ext cx="454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763713" y="2133600"/>
            <a:ext cx="2374900" cy="0"/>
            <a:chOff x="1111" y="1344"/>
            <a:chExt cx="1496" cy="0"/>
          </a:xfrm>
        </p:grpSpPr>
        <p:sp>
          <p:nvSpPr>
            <p:cNvPr id="53274" name="Line 30"/>
            <p:cNvSpPr>
              <a:spLocks noChangeShapeType="1"/>
            </p:cNvSpPr>
            <p:nvPr/>
          </p:nvSpPr>
          <p:spPr bwMode="auto">
            <a:xfrm>
              <a:off x="1111" y="1344"/>
              <a:ext cx="1496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75" name="Line 31"/>
            <p:cNvSpPr>
              <a:spLocks noChangeShapeType="1"/>
            </p:cNvSpPr>
            <p:nvPr/>
          </p:nvSpPr>
          <p:spPr bwMode="auto">
            <a:xfrm>
              <a:off x="1746" y="1344"/>
              <a:ext cx="227" cy="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43"/>
          <p:cNvGrpSpPr>
            <a:grpSpLocks/>
          </p:cNvGrpSpPr>
          <p:nvPr/>
        </p:nvGrpSpPr>
        <p:grpSpPr bwMode="auto">
          <a:xfrm rot="1222556">
            <a:off x="1249363" y="2843213"/>
            <a:ext cx="2949575" cy="292100"/>
            <a:chOff x="1111" y="1344"/>
            <a:chExt cx="1496" cy="0"/>
          </a:xfrm>
        </p:grpSpPr>
        <p:sp>
          <p:nvSpPr>
            <p:cNvPr id="53272" name="Line 44"/>
            <p:cNvSpPr>
              <a:spLocks noChangeShapeType="1"/>
            </p:cNvSpPr>
            <p:nvPr/>
          </p:nvSpPr>
          <p:spPr bwMode="auto">
            <a:xfrm>
              <a:off x="1111" y="1344"/>
              <a:ext cx="1496" cy="0"/>
            </a:xfrm>
            <a:prstGeom prst="line">
              <a:avLst/>
            </a:prstGeom>
            <a:noFill/>
            <a:ln w="28575">
              <a:solidFill>
                <a:srgbClr val="29A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73" name="Line 45"/>
            <p:cNvSpPr>
              <a:spLocks noChangeShapeType="1"/>
            </p:cNvSpPr>
            <p:nvPr/>
          </p:nvSpPr>
          <p:spPr bwMode="auto">
            <a:xfrm>
              <a:off x="1746" y="1344"/>
              <a:ext cx="227" cy="0"/>
            </a:xfrm>
            <a:prstGeom prst="line">
              <a:avLst/>
            </a:prstGeom>
            <a:noFill/>
            <a:ln w="9525">
              <a:solidFill>
                <a:srgbClr val="29AC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 rot="1366774">
            <a:off x="1835150" y="2349500"/>
            <a:ext cx="2376488" cy="292100"/>
            <a:chOff x="1111" y="1344"/>
            <a:chExt cx="1496" cy="0"/>
          </a:xfrm>
        </p:grpSpPr>
        <p:sp>
          <p:nvSpPr>
            <p:cNvPr id="53270" name="Line 47"/>
            <p:cNvSpPr>
              <a:spLocks noChangeShapeType="1"/>
            </p:cNvSpPr>
            <p:nvPr/>
          </p:nvSpPr>
          <p:spPr bwMode="auto">
            <a:xfrm>
              <a:off x="1111" y="1344"/>
              <a:ext cx="14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71" name="Line 48"/>
            <p:cNvSpPr>
              <a:spLocks noChangeShapeType="1"/>
            </p:cNvSpPr>
            <p:nvPr/>
          </p:nvSpPr>
          <p:spPr bwMode="auto">
            <a:xfrm>
              <a:off x="1746" y="1344"/>
              <a:ext cx="227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937" name="Line 49"/>
          <p:cNvSpPr>
            <a:spLocks noChangeShapeType="1"/>
          </p:cNvSpPr>
          <p:nvPr/>
        </p:nvSpPr>
        <p:spPr bwMode="auto">
          <a:xfrm>
            <a:off x="4067175" y="2781300"/>
            <a:ext cx="2305050" cy="10080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38" name="Line 50"/>
          <p:cNvSpPr>
            <a:spLocks noChangeShapeType="1"/>
          </p:cNvSpPr>
          <p:nvPr/>
        </p:nvSpPr>
        <p:spPr bwMode="auto">
          <a:xfrm>
            <a:off x="4140200" y="3357563"/>
            <a:ext cx="3384550" cy="0"/>
          </a:xfrm>
          <a:prstGeom prst="line">
            <a:avLst/>
          </a:prstGeom>
          <a:noFill/>
          <a:ln w="28575">
            <a:solidFill>
              <a:srgbClr val="29AC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29" name="Line 41"/>
          <p:cNvSpPr>
            <a:spLocks noChangeShapeType="1"/>
          </p:cNvSpPr>
          <p:nvPr/>
        </p:nvSpPr>
        <p:spPr bwMode="auto">
          <a:xfrm>
            <a:off x="4140200" y="2133600"/>
            <a:ext cx="3006725" cy="1366838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60" name="Oval 14"/>
          <p:cNvSpPr>
            <a:spLocks noChangeArrowheads="1"/>
          </p:cNvSpPr>
          <p:nvPr/>
        </p:nvSpPr>
        <p:spPr bwMode="auto">
          <a:xfrm>
            <a:off x="5580063" y="2781300"/>
            <a:ext cx="100012" cy="84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61" name="Oval 13"/>
          <p:cNvSpPr>
            <a:spLocks noChangeArrowheads="1"/>
          </p:cNvSpPr>
          <p:nvPr/>
        </p:nvSpPr>
        <p:spPr bwMode="auto">
          <a:xfrm>
            <a:off x="2597150" y="2774950"/>
            <a:ext cx="100013" cy="84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62" name="Oval 12"/>
          <p:cNvSpPr>
            <a:spLocks noChangeArrowheads="1"/>
          </p:cNvSpPr>
          <p:nvPr/>
        </p:nvSpPr>
        <p:spPr bwMode="auto">
          <a:xfrm>
            <a:off x="4097338" y="2774950"/>
            <a:ext cx="47625" cy="84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39" name="Text Box 51"/>
          <p:cNvSpPr txBox="1">
            <a:spLocks noChangeArrowheads="1"/>
          </p:cNvSpPr>
          <p:nvPr/>
        </p:nvSpPr>
        <p:spPr bwMode="auto">
          <a:xfrm>
            <a:off x="7019925" y="35004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FF0066"/>
                </a:solidFill>
                <a:latin typeface="Arial" charset="0"/>
              </a:rPr>
              <a:t>1</a:t>
            </a:r>
          </a:p>
        </p:txBody>
      </p:sp>
      <p:sp>
        <p:nvSpPr>
          <p:cNvPr id="37940" name="Text Box 52"/>
          <p:cNvSpPr txBox="1">
            <a:spLocks noChangeArrowheads="1"/>
          </p:cNvSpPr>
          <p:nvPr/>
        </p:nvSpPr>
        <p:spPr bwMode="auto">
          <a:xfrm>
            <a:off x="2916238" y="16287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FF0066"/>
                </a:solidFill>
                <a:latin typeface="Arial" charset="0"/>
              </a:rPr>
              <a:t>1</a:t>
            </a:r>
          </a:p>
        </p:txBody>
      </p:sp>
      <p:sp>
        <p:nvSpPr>
          <p:cNvPr id="37941" name="Text Box 53"/>
          <p:cNvSpPr txBox="1">
            <a:spLocks noChangeArrowheads="1"/>
          </p:cNvSpPr>
          <p:nvPr/>
        </p:nvSpPr>
        <p:spPr bwMode="auto">
          <a:xfrm>
            <a:off x="5867400" y="37163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b="1" dirty="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37942" name="Text Box 54"/>
          <p:cNvSpPr txBox="1">
            <a:spLocks noChangeArrowheads="1"/>
          </p:cNvSpPr>
          <p:nvPr/>
        </p:nvSpPr>
        <p:spPr bwMode="auto">
          <a:xfrm>
            <a:off x="1979613" y="14843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b="1" dirty="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37943" name="Text Box 55"/>
          <p:cNvSpPr txBox="1">
            <a:spLocks noChangeArrowheads="1"/>
          </p:cNvSpPr>
          <p:nvPr/>
        </p:nvSpPr>
        <p:spPr bwMode="auto">
          <a:xfrm>
            <a:off x="7308850" y="28527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29AC00"/>
                </a:solidFill>
                <a:latin typeface="Arial" charset="0"/>
              </a:rPr>
              <a:t>3</a:t>
            </a:r>
          </a:p>
        </p:txBody>
      </p:sp>
      <p:sp>
        <p:nvSpPr>
          <p:cNvPr id="37944" name="Text Box 56"/>
          <p:cNvSpPr txBox="1">
            <a:spLocks noChangeArrowheads="1"/>
          </p:cNvSpPr>
          <p:nvPr/>
        </p:nvSpPr>
        <p:spPr bwMode="auto">
          <a:xfrm>
            <a:off x="1331913" y="23495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29AC00"/>
                </a:solidFill>
                <a:latin typeface="Arial" charset="0"/>
              </a:rPr>
              <a:t>3</a:t>
            </a: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107504" y="0"/>
            <a:ext cx="89289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Построение изображения с помощью линзы</a:t>
            </a:r>
            <a:endParaRPr lang="ru-RU" sz="3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61640" y="2190004"/>
            <a:ext cx="371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88038" y="2185242"/>
            <a:ext cx="393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46550" y="2338862"/>
            <a:ext cx="393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4066165"/>
            <a:ext cx="892899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Для построения изображения предмета с помощью линзы используют три основных луча, ход которых после преломления известен: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Луч, падающий на линзу параллельно главной оптической оси, после преломления в линзе проходит через фокус.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200" i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Луч, проходящий через оптический центр линзы, не преломляется</a:t>
            </a:r>
            <a:r>
              <a:rPr lang="ru-RU" sz="22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Луч, падающий на линзу через фокус, </a:t>
            </a:r>
            <a:r>
              <a:rPr lang="ru-RU" sz="2200" i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после преломления в линзе </a:t>
            </a:r>
            <a:r>
              <a:rPr lang="ru-RU" sz="22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проходит </a:t>
            </a:r>
            <a:r>
              <a:rPr lang="ru-RU" sz="2200" i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параллельно главной оптической </a:t>
            </a:r>
            <a:r>
              <a:rPr lang="ru-RU" sz="2200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оси.</a:t>
            </a:r>
          </a:p>
        </p:txBody>
      </p:sp>
    </p:spTree>
    <p:extLst>
      <p:ext uri="{BB962C8B-B14F-4D97-AF65-F5344CB8AC3E}">
        <p14:creationId xmlns:p14="http://schemas.microsoft.com/office/powerpoint/2010/main" val="424817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7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  <p:bldP spid="37937" grpId="0" animBg="1"/>
      <p:bldP spid="37938" grpId="0" animBg="1"/>
      <p:bldP spid="37929" grpId="0" animBg="1"/>
      <p:bldP spid="53260" grpId="0" animBg="1"/>
      <p:bldP spid="53261" grpId="0" animBg="1"/>
      <p:bldP spid="53262" grpId="0" animBg="1"/>
      <p:bldP spid="37939" grpId="0"/>
      <p:bldP spid="37940" grpId="0"/>
      <p:bldP spid="37941" grpId="0"/>
      <p:bldP spid="37942" grpId="0"/>
      <p:bldP spid="37943" grpId="0"/>
      <p:bldP spid="37944" grpId="0"/>
      <p:bldP spid="2" grpId="0"/>
      <p:bldP spid="35" grpId="0"/>
      <p:bldP spid="36" grpId="0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5" name="Group 6"/>
          <p:cNvGrpSpPr>
            <a:grpSpLocks/>
          </p:cNvGrpSpPr>
          <p:nvPr/>
        </p:nvGrpSpPr>
        <p:grpSpPr bwMode="auto">
          <a:xfrm>
            <a:off x="3986609" y="1412875"/>
            <a:ext cx="249238" cy="2519363"/>
            <a:chOff x="2426" y="1253"/>
            <a:chExt cx="908" cy="2721"/>
          </a:xfrm>
        </p:grpSpPr>
        <p:sp>
          <p:nvSpPr>
            <p:cNvPr id="54293" name="Line 7"/>
            <p:cNvSpPr>
              <a:spLocks noChangeShapeType="1"/>
            </p:cNvSpPr>
            <p:nvPr/>
          </p:nvSpPr>
          <p:spPr bwMode="auto">
            <a:xfrm>
              <a:off x="2880" y="1253"/>
              <a:ext cx="0" cy="272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94" name="Line 8"/>
            <p:cNvSpPr>
              <a:spLocks noChangeShapeType="1"/>
            </p:cNvSpPr>
            <p:nvPr/>
          </p:nvSpPr>
          <p:spPr bwMode="auto">
            <a:xfrm flipH="1">
              <a:off x="2426" y="1253"/>
              <a:ext cx="454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95" name="Line 9"/>
            <p:cNvSpPr>
              <a:spLocks noChangeShapeType="1"/>
            </p:cNvSpPr>
            <p:nvPr/>
          </p:nvSpPr>
          <p:spPr bwMode="auto">
            <a:xfrm>
              <a:off x="2880" y="1253"/>
              <a:ext cx="454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96" name="Line 10"/>
            <p:cNvSpPr>
              <a:spLocks noChangeShapeType="1"/>
            </p:cNvSpPr>
            <p:nvPr/>
          </p:nvSpPr>
          <p:spPr bwMode="auto">
            <a:xfrm flipH="1" flipV="1">
              <a:off x="2426" y="3521"/>
              <a:ext cx="454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97" name="Line 11"/>
            <p:cNvSpPr>
              <a:spLocks noChangeShapeType="1"/>
            </p:cNvSpPr>
            <p:nvPr/>
          </p:nvSpPr>
          <p:spPr bwMode="auto">
            <a:xfrm flipV="1">
              <a:off x="2880" y="3521"/>
              <a:ext cx="454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4276" name="Group 41"/>
          <p:cNvGrpSpPr>
            <a:grpSpLocks/>
          </p:cNvGrpSpPr>
          <p:nvPr/>
        </p:nvGrpSpPr>
        <p:grpSpPr bwMode="auto">
          <a:xfrm>
            <a:off x="323056" y="2636838"/>
            <a:ext cx="8208963" cy="90487"/>
            <a:chOff x="113" y="1679"/>
            <a:chExt cx="5171" cy="57"/>
          </a:xfrm>
        </p:grpSpPr>
        <p:sp>
          <p:nvSpPr>
            <p:cNvPr id="54287" name="Line 5"/>
            <p:cNvSpPr>
              <a:spLocks noChangeShapeType="1"/>
            </p:cNvSpPr>
            <p:nvPr/>
          </p:nvSpPr>
          <p:spPr bwMode="auto">
            <a:xfrm>
              <a:off x="113" y="1706"/>
              <a:ext cx="51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88" name="Oval 12"/>
            <p:cNvSpPr>
              <a:spLocks noChangeArrowheads="1"/>
            </p:cNvSpPr>
            <p:nvPr/>
          </p:nvSpPr>
          <p:spPr bwMode="auto">
            <a:xfrm>
              <a:off x="2489" y="1679"/>
              <a:ext cx="30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289" name="Oval 13"/>
            <p:cNvSpPr>
              <a:spLocks noChangeArrowheads="1"/>
            </p:cNvSpPr>
            <p:nvPr/>
          </p:nvSpPr>
          <p:spPr bwMode="auto">
            <a:xfrm>
              <a:off x="1544" y="1679"/>
              <a:ext cx="63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290" name="Oval 14"/>
            <p:cNvSpPr>
              <a:spLocks noChangeArrowheads="1"/>
            </p:cNvSpPr>
            <p:nvPr/>
          </p:nvSpPr>
          <p:spPr bwMode="auto">
            <a:xfrm>
              <a:off x="3433" y="1679"/>
              <a:ext cx="63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291" name="Oval 29"/>
            <p:cNvSpPr>
              <a:spLocks noChangeArrowheads="1"/>
            </p:cNvSpPr>
            <p:nvPr/>
          </p:nvSpPr>
          <p:spPr bwMode="auto">
            <a:xfrm>
              <a:off x="657" y="1683"/>
              <a:ext cx="63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292" name="Oval 30"/>
            <p:cNvSpPr>
              <a:spLocks noChangeArrowheads="1"/>
            </p:cNvSpPr>
            <p:nvPr/>
          </p:nvSpPr>
          <p:spPr bwMode="auto">
            <a:xfrm>
              <a:off x="4286" y="1683"/>
              <a:ext cx="63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4277" name="Line 31"/>
          <p:cNvSpPr>
            <a:spLocks noChangeShapeType="1"/>
          </p:cNvSpPr>
          <p:nvPr/>
        </p:nvSpPr>
        <p:spPr bwMode="auto">
          <a:xfrm>
            <a:off x="1692275" y="2205038"/>
            <a:ext cx="0" cy="10080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64" name="Line 32"/>
          <p:cNvSpPr>
            <a:spLocks noChangeShapeType="1"/>
          </p:cNvSpPr>
          <p:nvPr/>
        </p:nvSpPr>
        <p:spPr bwMode="auto">
          <a:xfrm>
            <a:off x="1258888" y="2133600"/>
            <a:ext cx="7705725" cy="151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65" name="Line 33"/>
          <p:cNvSpPr>
            <a:spLocks noChangeShapeType="1"/>
          </p:cNvSpPr>
          <p:nvPr/>
        </p:nvSpPr>
        <p:spPr bwMode="auto">
          <a:xfrm flipV="1">
            <a:off x="915989" y="1661440"/>
            <a:ext cx="7690925" cy="173417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66" name="Line 34"/>
          <p:cNvSpPr>
            <a:spLocks noChangeShapeType="1"/>
          </p:cNvSpPr>
          <p:nvPr/>
        </p:nvSpPr>
        <p:spPr bwMode="auto">
          <a:xfrm>
            <a:off x="1254919" y="2205038"/>
            <a:ext cx="2879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67" name="Line 35"/>
          <p:cNvSpPr>
            <a:spLocks noChangeShapeType="1"/>
          </p:cNvSpPr>
          <p:nvPr/>
        </p:nvSpPr>
        <p:spPr bwMode="auto">
          <a:xfrm>
            <a:off x="854869" y="3213100"/>
            <a:ext cx="32400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68" name="Line 36"/>
          <p:cNvSpPr>
            <a:spLocks noChangeShapeType="1"/>
          </p:cNvSpPr>
          <p:nvPr/>
        </p:nvSpPr>
        <p:spPr bwMode="auto">
          <a:xfrm flipV="1">
            <a:off x="4110159" y="1656692"/>
            <a:ext cx="4321175" cy="1584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69" name="Line 37"/>
          <p:cNvSpPr>
            <a:spLocks noChangeShapeType="1"/>
          </p:cNvSpPr>
          <p:nvPr/>
        </p:nvSpPr>
        <p:spPr bwMode="auto">
          <a:xfrm>
            <a:off x="4067175" y="2205038"/>
            <a:ext cx="5076825" cy="1584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70" name="Line 38"/>
          <p:cNvSpPr>
            <a:spLocks noChangeShapeType="1"/>
          </p:cNvSpPr>
          <p:nvPr/>
        </p:nvSpPr>
        <p:spPr bwMode="auto">
          <a:xfrm>
            <a:off x="8202758" y="1700213"/>
            <a:ext cx="0" cy="1800225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72" name="Text Box 40"/>
          <p:cNvSpPr txBox="1">
            <a:spLocks noChangeArrowheads="1"/>
          </p:cNvSpPr>
          <p:nvPr/>
        </p:nvSpPr>
        <p:spPr bwMode="auto">
          <a:xfrm>
            <a:off x="93293" y="4365625"/>
            <a:ext cx="36004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/>
              <a:t>Изображение</a:t>
            </a:r>
            <a:r>
              <a:rPr lang="ru-RU" dirty="0" smtClean="0"/>
              <a:t>:</a:t>
            </a:r>
            <a:endParaRPr lang="en-US" dirty="0" smtClean="0"/>
          </a:p>
          <a:p>
            <a:pPr marL="342900" indent="-342900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i="1" dirty="0"/>
              <a:t>Действительное</a:t>
            </a:r>
          </a:p>
          <a:p>
            <a:pPr marL="342900" indent="-342900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i="1" dirty="0"/>
              <a:t>Обратное</a:t>
            </a:r>
          </a:p>
          <a:p>
            <a:pPr marL="342900" indent="-342900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i="1" dirty="0"/>
              <a:t>Увеличенное </a:t>
            </a:r>
          </a:p>
          <a:p>
            <a:pPr eaLnBrk="1" hangingPunct="1">
              <a:spcBef>
                <a:spcPct val="50000"/>
              </a:spcBef>
            </a:pPr>
            <a:endParaRPr lang="ru-RU" dirty="0"/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107504" y="0"/>
            <a:ext cx="89289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Построение изображения с помощью линзы</a:t>
            </a:r>
            <a:endParaRPr lang="ru-RU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584775"/>
            <a:ext cx="649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Собирающая линза. </a:t>
            </a:r>
            <a:r>
              <a:rPr lang="en-US" sz="2400" dirty="0" smtClean="0"/>
              <a:t>          F &lt; d&lt; 2F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276451" y="2233724"/>
            <a:ext cx="539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23669" y="2185849"/>
            <a:ext cx="539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0499" y="1656692"/>
            <a:ext cx="523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A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96740" y="3492976"/>
            <a:ext cx="69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A'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08467" y="1065316"/>
            <a:ext cx="523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B'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30499" y="3199302"/>
            <a:ext cx="523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B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4" name="Text Box 40"/>
          <p:cNvSpPr txBox="1">
            <a:spLocks noChangeArrowheads="1"/>
          </p:cNvSpPr>
          <p:nvPr/>
        </p:nvSpPr>
        <p:spPr bwMode="auto">
          <a:xfrm>
            <a:off x="5111750" y="4365625"/>
            <a:ext cx="36004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 smtClean="0"/>
              <a:t>Применение:</a:t>
            </a:r>
            <a:endParaRPr lang="en-US" dirty="0" smtClean="0"/>
          </a:p>
          <a:p>
            <a:pPr marL="342900" indent="-342900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i="1" dirty="0" smtClean="0"/>
              <a:t>Проектор</a:t>
            </a:r>
          </a:p>
          <a:p>
            <a:pPr marL="342900" indent="-342900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i="1" dirty="0" smtClean="0"/>
              <a:t>Микроскоп</a:t>
            </a:r>
          </a:p>
          <a:p>
            <a:pPr marL="342900" indent="-342900" eaLnBrk="1" hangingPunct="1">
              <a:spcBef>
                <a:spcPct val="50000"/>
              </a:spcBef>
              <a:buFont typeface="Wingdings" pitchFamily="2" charset="2"/>
              <a:buChar char="ü"/>
            </a:pPr>
            <a:endParaRPr lang="ru-RU" i="1" dirty="0"/>
          </a:p>
          <a:p>
            <a:pPr eaLnBrk="1" hangingPunct="1">
              <a:spcBef>
                <a:spcPct val="5000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680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4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/>
      <p:bldP spid="44064" grpId="0" animBg="1"/>
      <p:bldP spid="44065" grpId="0" animBg="1"/>
      <p:bldP spid="44066" grpId="0" animBg="1"/>
      <p:bldP spid="44067" grpId="0" animBg="1"/>
      <p:bldP spid="44068" grpId="0" animBg="1"/>
      <p:bldP spid="44069" grpId="0" animBg="1"/>
      <p:bldP spid="44070" grpId="0" animBg="1"/>
      <p:bldP spid="26" grpId="0"/>
      <p:bldP spid="3" grpId="0"/>
      <p:bldP spid="29" grpId="0"/>
      <p:bldP spid="4" grpId="0"/>
      <p:bldP spid="31" grpId="0"/>
      <p:bldP spid="32" grpId="0"/>
      <p:bldP spid="3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5" name="Group 6"/>
          <p:cNvGrpSpPr>
            <a:grpSpLocks/>
          </p:cNvGrpSpPr>
          <p:nvPr/>
        </p:nvGrpSpPr>
        <p:grpSpPr bwMode="auto">
          <a:xfrm>
            <a:off x="3986609" y="1753832"/>
            <a:ext cx="249238" cy="1820449"/>
            <a:chOff x="2426" y="1253"/>
            <a:chExt cx="908" cy="2721"/>
          </a:xfrm>
        </p:grpSpPr>
        <p:sp>
          <p:nvSpPr>
            <p:cNvPr id="54293" name="Line 7"/>
            <p:cNvSpPr>
              <a:spLocks noChangeShapeType="1"/>
            </p:cNvSpPr>
            <p:nvPr/>
          </p:nvSpPr>
          <p:spPr bwMode="auto">
            <a:xfrm>
              <a:off x="2880" y="1253"/>
              <a:ext cx="0" cy="272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94" name="Line 8"/>
            <p:cNvSpPr>
              <a:spLocks noChangeShapeType="1"/>
            </p:cNvSpPr>
            <p:nvPr/>
          </p:nvSpPr>
          <p:spPr bwMode="auto">
            <a:xfrm flipH="1">
              <a:off x="2426" y="1253"/>
              <a:ext cx="454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95" name="Line 9"/>
            <p:cNvSpPr>
              <a:spLocks noChangeShapeType="1"/>
            </p:cNvSpPr>
            <p:nvPr/>
          </p:nvSpPr>
          <p:spPr bwMode="auto">
            <a:xfrm>
              <a:off x="2880" y="1253"/>
              <a:ext cx="454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96" name="Line 10"/>
            <p:cNvSpPr>
              <a:spLocks noChangeShapeType="1"/>
            </p:cNvSpPr>
            <p:nvPr/>
          </p:nvSpPr>
          <p:spPr bwMode="auto">
            <a:xfrm flipH="1" flipV="1">
              <a:off x="2426" y="3521"/>
              <a:ext cx="454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97" name="Line 11"/>
            <p:cNvSpPr>
              <a:spLocks noChangeShapeType="1"/>
            </p:cNvSpPr>
            <p:nvPr/>
          </p:nvSpPr>
          <p:spPr bwMode="auto">
            <a:xfrm flipV="1">
              <a:off x="2880" y="3521"/>
              <a:ext cx="454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4276" name="Group 41"/>
          <p:cNvGrpSpPr>
            <a:grpSpLocks/>
          </p:cNvGrpSpPr>
          <p:nvPr/>
        </p:nvGrpSpPr>
        <p:grpSpPr bwMode="auto">
          <a:xfrm>
            <a:off x="323056" y="2636838"/>
            <a:ext cx="8208963" cy="90487"/>
            <a:chOff x="113" y="1679"/>
            <a:chExt cx="5171" cy="57"/>
          </a:xfrm>
        </p:grpSpPr>
        <p:sp>
          <p:nvSpPr>
            <p:cNvPr id="54287" name="Line 5"/>
            <p:cNvSpPr>
              <a:spLocks noChangeShapeType="1"/>
            </p:cNvSpPr>
            <p:nvPr/>
          </p:nvSpPr>
          <p:spPr bwMode="auto">
            <a:xfrm>
              <a:off x="113" y="1706"/>
              <a:ext cx="51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88" name="Oval 12"/>
            <p:cNvSpPr>
              <a:spLocks noChangeArrowheads="1"/>
            </p:cNvSpPr>
            <p:nvPr/>
          </p:nvSpPr>
          <p:spPr bwMode="auto">
            <a:xfrm>
              <a:off x="2489" y="1679"/>
              <a:ext cx="30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289" name="Oval 13"/>
            <p:cNvSpPr>
              <a:spLocks noChangeArrowheads="1"/>
            </p:cNvSpPr>
            <p:nvPr/>
          </p:nvSpPr>
          <p:spPr bwMode="auto">
            <a:xfrm>
              <a:off x="1544" y="1679"/>
              <a:ext cx="63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290" name="Oval 14"/>
            <p:cNvSpPr>
              <a:spLocks noChangeArrowheads="1"/>
            </p:cNvSpPr>
            <p:nvPr/>
          </p:nvSpPr>
          <p:spPr bwMode="auto">
            <a:xfrm>
              <a:off x="3433" y="1679"/>
              <a:ext cx="63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291" name="Oval 29"/>
            <p:cNvSpPr>
              <a:spLocks noChangeArrowheads="1"/>
            </p:cNvSpPr>
            <p:nvPr/>
          </p:nvSpPr>
          <p:spPr bwMode="auto">
            <a:xfrm>
              <a:off x="657" y="1683"/>
              <a:ext cx="63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292" name="Oval 30"/>
            <p:cNvSpPr>
              <a:spLocks noChangeArrowheads="1"/>
            </p:cNvSpPr>
            <p:nvPr/>
          </p:nvSpPr>
          <p:spPr bwMode="auto">
            <a:xfrm>
              <a:off x="4286" y="1683"/>
              <a:ext cx="63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4277" name="Line 31"/>
          <p:cNvSpPr>
            <a:spLocks noChangeShapeType="1"/>
          </p:cNvSpPr>
          <p:nvPr/>
        </p:nvSpPr>
        <p:spPr bwMode="auto">
          <a:xfrm flipH="1">
            <a:off x="296238" y="1016331"/>
            <a:ext cx="0" cy="2689269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64" name="Line 32"/>
          <p:cNvSpPr>
            <a:spLocks noChangeShapeType="1"/>
          </p:cNvSpPr>
          <p:nvPr/>
        </p:nvSpPr>
        <p:spPr bwMode="auto">
          <a:xfrm>
            <a:off x="296238" y="1035249"/>
            <a:ext cx="6903492" cy="292016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65" name="Line 33"/>
          <p:cNvSpPr>
            <a:spLocks noChangeShapeType="1"/>
          </p:cNvSpPr>
          <p:nvPr/>
        </p:nvSpPr>
        <p:spPr bwMode="auto">
          <a:xfrm flipV="1">
            <a:off x="296239" y="1700213"/>
            <a:ext cx="7444114" cy="200374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66" name="Line 34"/>
          <p:cNvSpPr>
            <a:spLocks noChangeShapeType="1"/>
          </p:cNvSpPr>
          <p:nvPr/>
        </p:nvSpPr>
        <p:spPr bwMode="auto">
          <a:xfrm>
            <a:off x="296238" y="1035248"/>
            <a:ext cx="3814990" cy="1119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67" name="Line 35"/>
          <p:cNvSpPr>
            <a:spLocks noChangeShapeType="1"/>
          </p:cNvSpPr>
          <p:nvPr/>
        </p:nvSpPr>
        <p:spPr bwMode="auto">
          <a:xfrm>
            <a:off x="246586" y="3705600"/>
            <a:ext cx="386464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68" name="Line 36"/>
          <p:cNvSpPr>
            <a:spLocks noChangeShapeType="1"/>
          </p:cNvSpPr>
          <p:nvPr/>
        </p:nvSpPr>
        <p:spPr bwMode="auto">
          <a:xfrm flipV="1">
            <a:off x="4071289" y="1463006"/>
            <a:ext cx="3381032" cy="224095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69" name="Line 37"/>
          <p:cNvSpPr>
            <a:spLocks noChangeShapeType="1"/>
          </p:cNvSpPr>
          <p:nvPr/>
        </p:nvSpPr>
        <p:spPr bwMode="auto">
          <a:xfrm>
            <a:off x="4103092" y="1040842"/>
            <a:ext cx="2502495" cy="271374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70" name="Line 38"/>
          <p:cNvSpPr>
            <a:spLocks noChangeShapeType="1"/>
          </p:cNvSpPr>
          <p:nvPr/>
        </p:nvSpPr>
        <p:spPr bwMode="auto">
          <a:xfrm>
            <a:off x="6606454" y="2056907"/>
            <a:ext cx="0" cy="169768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72" name="Text Box 40"/>
          <p:cNvSpPr txBox="1">
            <a:spLocks noChangeArrowheads="1"/>
          </p:cNvSpPr>
          <p:nvPr/>
        </p:nvSpPr>
        <p:spPr bwMode="auto">
          <a:xfrm>
            <a:off x="323056" y="4367068"/>
            <a:ext cx="36004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/>
              <a:t>Изображение</a:t>
            </a:r>
            <a:r>
              <a:rPr lang="ru-RU" dirty="0" smtClean="0"/>
              <a:t>:</a:t>
            </a:r>
            <a:endParaRPr lang="en-US" dirty="0" smtClean="0"/>
          </a:p>
          <a:p>
            <a:pPr marL="342900" indent="-342900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i="1" dirty="0"/>
              <a:t>Действительное</a:t>
            </a:r>
          </a:p>
          <a:p>
            <a:pPr marL="342900" indent="-342900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i="1" dirty="0"/>
              <a:t>Обратное</a:t>
            </a:r>
          </a:p>
          <a:p>
            <a:pPr marL="342900" indent="-342900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i="1" dirty="0" smtClean="0"/>
              <a:t>Уменьшенное  </a:t>
            </a:r>
            <a:endParaRPr lang="ru-RU" i="1" dirty="0"/>
          </a:p>
          <a:p>
            <a:pPr eaLnBrk="1" hangingPunct="1">
              <a:spcBef>
                <a:spcPct val="50000"/>
              </a:spcBef>
            </a:pPr>
            <a:endParaRPr lang="ru-RU" dirty="0"/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107504" y="0"/>
            <a:ext cx="89289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Построение изображения с помощью линзы</a:t>
            </a:r>
            <a:endParaRPr lang="ru-RU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584775"/>
            <a:ext cx="649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2. Собирающая линза. </a:t>
            </a:r>
            <a:r>
              <a:rPr lang="en-US" sz="2400" dirty="0" smtClean="0"/>
              <a:t>          </a:t>
            </a:r>
            <a:r>
              <a:rPr lang="en-US" sz="2400" smtClean="0"/>
              <a:t>2F &lt;d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276451" y="2233724"/>
            <a:ext cx="539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23669" y="2185849"/>
            <a:ext cx="539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586" y="1201397"/>
            <a:ext cx="523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A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50552" y="3328156"/>
            <a:ext cx="69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A'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85931" y="1924239"/>
            <a:ext cx="523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B'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3056" y="3051061"/>
            <a:ext cx="523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B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4094956" y="1065316"/>
            <a:ext cx="16272" cy="3300309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40"/>
          <p:cNvSpPr txBox="1">
            <a:spLocks noChangeArrowheads="1"/>
          </p:cNvSpPr>
          <p:nvPr/>
        </p:nvSpPr>
        <p:spPr bwMode="auto">
          <a:xfrm>
            <a:off x="5111750" y="4365625"/>
            <a:ext cx="360045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 smtClean="0"/>
              <a:t>Применение:</a:t>
            </a:r>
            <a:endParaRPr lang="en-US" dirty="0" smtClean="0"/>
          </a:p>
          <a:p>
            <a:pPr marL="342900" indent="-342900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i="1" dirty="0" smtClean="0"/>
              <a:t>Фотоаппарат</a:t>
            </a:r>
          </a:p>
          <a:p>
            <a:pPr marL="342900" indent="-342900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i="1" dirty="0" smtClean="0"/>
              <a:t>Телескоп </a:t>
            </a:r>
            <a:endParaRPr lang="ru-RU" i="1" dirty="0"/>
          </a:p>
          <a:p>
            <a:pPr eaLnBrk="1" hangingPunct="1">
              <a:spcBef>
                <a:spcPct val="5000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43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4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/>
      <p:bldP spid="44064" grpId="0" animBg="1"/>
      <p:bldP spid="44065" grpId="0" animBg="1"/>
      <p:bldP spid="44066" grpId="0" animBg="1"/>
      <p:bldP spid="44067" grpId="0" animBg="1"/>
      <p:bldP spid="44068" grpId="0" animBg="1"/>
      <p:bldP spid="44069" grpId="0" animBg="1"/>
      <p:bldP spid="44070" grpId="0" animBg="1"/>
      <p:bldP spid="26" grpId="0"/>
      <p:bldP spid="3" grpId="0"/>
      <p:bldP spid="29" grpId="0"/>
      <p:bldP spid="4" grpId="0"/>
      <p:bldP spid="31" grpId="0"/>
      <p:bldP spid="32" grpId="0"/>
      <p:bldP spid="3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5" name="Group 6"/>
          <p:cNvGrpSpPr>
            <a:grpSpLocks/>
          </p:cNvGrpSpPr>
          <p:nvPr/>
        </p:nvGrpSpPr>
        <p:grpSpPr bwMode="auto">
          <a:xfrm>
            <a:off x="4017962" y="1412875"/>
            <a:ext cx="249238" cy="2519363"/>
            <a:chOff x="2426" y="1253"/>
            <a:chExt cx="908" cy="2721"/>
          </a:xfrm>
        </p:grpSpPr>
        <p:sp>
          <p:nvSpPr>
            <p:cNvPr id="54293" name="Line 7"/>
            <p:cNvSpPr>
              <a:spLocks noChangeShapeType="1"/>
            </p:cNvSpPr>
            <p:nvPr/>
          </p:nvSpPr>
          <p:spPr bwMode="auto">
            <a:xfrm>
              <a:off x="2880" y="1253"/>
              <a:ext cx="0" cy="272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94" name="Line 8"/>
            <p:cNvSpPr>
              <a:spLocks noChangeShapeType="1"/>
            </p:cNvSpPr>
            <p:nvPr/>
          </p:nvSpPr>
          <p:spPr bwMode="auto">
            <a:xfrm flipH="1">
              <a:off x="2426" y="1253"/>
              <a:ext cx="454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95" name="Line 9"/>
            <p:cNvSpPr>
              <a:spLocks noChangeShapeType="1"/>
            </p:cNvSpPr>
            <p:nvPr/>
          </p:nvSpPr>
          <p:spPr bwMode="auto">
            <a:xfrm>
              <a:off x="2880" y="1253"/>
              <a:ext cx="454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96" name="Line 10"/>
            <p:cNvSpPr>
              <a:spLocks noChangeShapeType="1"/>
            </p:cNvSpPr>
            <p:nvPr/>
          </p:nvSpPr>
          <p:spPr bwMode="auto">
            <a:xfrm flipH="1" flipV="1">
              <a:off x="2426" y="3521"/>
              <a:ext cx="454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97" name="Line 11"/>
            <p:cNvSpPr>
              <a:spLocks noChangeShapeType="1"/>
            </p:cNvSpPr>
            <p:nvPr/>
          </p:nvSpPr>
          <p:spPr bwMode="auto">
            <a:xfrm flipV="1">
              <a:off x="2880" y="3521"/>
              <a:ext cx="454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4276" name="Group 41"/>
          <p:cNvGrpSpPr>
            <a:grpSpLocks/>
          </p:cNvGrpSpPr>
          <p:nvPr/>
        </p:nvGrpSpPr>
        <p:grpSpPr bwMode="auto">
          <a:xfrm>
            <a:off x="323056" y="2636838"/>
            <a:ext cx="8208963" cy="90487"/>
            <a:chOff x="113" y="1679"/>
            <a:chExt cx="5171" cy="57"/>
          </a:xfrm>
        </p:grpSpPr>
        <p:sp>
          <p:nvSpPr>
            <p:cNvPr id="54287" name="Line 5"/>
            <p:cNvSpPr>
              <a:spLocks noChangeShapeType="1"/>
            </p:cNvSpPr>
            <p:nvPr/>
          </p:nvSpPr>
          <p:spPr bwMode="auto">
            <a:xfrm>
              <a:off x="113" y="1706"/>
              <a:ext cx="51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88" name="Oval 12"/>
            <p:cNvSpPr>
              <a:spLocks noChangeArrowheads="1"/>
            </p:cNvSpPr>
            <p:nvPr/>
          </p:nvSpPr>
          <p:spPr bwMode="auto">
            <a:xfrm>
              <a:off x="2489" y="1679"/>
              <a:ext cx="30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289" name="Oval 13"/>
            <p:cNvSpPr>
              <a:spLocks noChangeArrowheads="1"/>
            </p:cNvSpPr>
            <p:nvPr/>
          </p:nvSpPr>
          <p:spPr bwMode="auto">
            <a:xfrm>
              <a:off x="1544" y="1679"/>
              <a:ext cx="63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290" name="Oval 14"/>
            <p:cNvSpPr>
              <a:spLocks noChangeArrowheads="1"/>
            </p:cNvSpPr>
            <p:nvPr/>
          </p:nvSpPr>
          <p:spPr bwMode="auto">
            <a:xfrm>
              <a:off x="3433" y="1679"/>
              <a:ext cx="63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291" name="Oval 29"/>
            <p:cNvSpPr>
              <a:spLocks noChangeArrowheads="1"/>
            </p:cNvSpPr>
            <p:nvPr/>
          </p:nvSpPr>
          <p:spPr bwMode="auto">
            <a:xfrm>
              <a:off x="657" y="1683"/>
              <a:ext cx="63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292" name="Oval 30"/>
            <p:cNvSpPr>
              <a:spLocks noChangeArrowheads="1"/>
            </p:cNvSpPr>
            <p:nvPr/>
          </p:nvSpPr>
          <p:spPr bwMode="auto">
            <a:xfrm>
              <a:off x="4286" y="1683"/>
              <a:ext cx="63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4277" name="Line 31"/>
          <p:cNvSpPr>
            <a:spLocks noChangeShapeType="1"/>
          </p:cNvSpPr>
          <p:nvPr/>
        </p:nvSpPr>
        <p:spPr bwMode="auto">
          <a:xfrm>
            <a:off x="3356545" y="2233724"/>
            <a:ext cx="0" cy="763476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64" name="Line 32"/>
          <p:cNvSpPr>
            <a:spLocks noChangeShapeType="1"/>
          </p:cNvSpPr>
          <p:nvPr/>
        </p:nvSpPr>
        <p:spPr bwMode="auto">
          <a:xfrm>
            <a:off x="1286668" y="1196753"/>
            <a:ext cx="6021636" cy="309634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65" name="Line 33"/>
          <p:cNvSpPr>
            <a:spLocks noChangeShapeType="1"/>
          </p:cNvSpPr>
          <p:nvPr/>
        </p:nvSpPr>
        <p:spPr bwMode="auto">
          <a:xfrm flipV="1">
            <a:off x="1186656" y="1412874"/>
            <a:ext cx="6625704" cy="230964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66" name="Line 34"/>
          <p:cNvSpPr>
            <a:spLocks noChangeShapeType="1"/>
          </p:cNvSpPr>
          <p:nvPr/>
        </p:nvSpPr>
        <p:spPr bwMode="auto">
          <a:xfrm>
            <a:off x="3356545" y="2235889"/>
            <a:ext cx="8098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67" name="Line 35"/>
          <p:cNvSpPr>
            <a:spLocks noChangeShapeType="1"/>
          </p:cNvSpPr>
          <p:nvPr/>
        </p:nvSpPr>
        <p:spPr bwMode="auto">
          <a:xfrm>
            <a:off x="3356545" y="2997200"/>
            <a:ext cx="76222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68" name="Line 36"/>
          <p:cNvSpPr>
            <a:spLocks noChangeShapeType="1"/>
          </p:cNvSpPr>
          <p:nvPr/>
        </p:nvSpPr>
        <p:spPr bwMode="auto">
          <a:xfrm flipV="1">
            <a:off x="4094956" y="2060847"/>
            <a:ext cx="4437063" cy="93635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69" name="Line 37"/>
          <p:cNvSpPr>
            <a:spLocks noChangeShapeType="1"/>
          </p:cNvSpPr>
          <p:nvPr/>
        </p:nvSpPr>
        <p:spPr bwMode="auto">
          <a:xfrm>
            <a:off x="4142581" y="2224869"/>
            <a:ext cx="4321249" cy="1287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70" name="Line 38"/>
          <p:cNvSpPr>
            <a:spLocks noChangeShapeType="1"/>
          </p:cNvSpPr>
          <p:nvPr/>
        </p:nvSpPr>
        <p:spPr bwMode="auto">
          <a:xfrm flipV="1">
            <a:off x="2123728" y="1588535"/>
            <a:ext cx="0" cy="1794729"/>
          </a:xfrm>
          <a:prstGeom prst="line">
            <a:avLst/>
          </a:prstGeom>
          <a:noFill/>
          <a:ln w="57150">
            <a:solidFill>
              <a:srgbClr val="3366FF"/>
            </a:solidFill>
            <a:prstDash val="dash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72" name="Text Box 40"/>
          <p:cNvSpPr txBox="1">
            <a:spLocks noChangeArrowheads="1"/>
          </p:cNvSpPr>
          <p:nvPr/>
        </p:nvSpPr>
        <p:spPr bwMode="auto">
          <a:xfrm>
            <a:off x="198513" y="4365625"/>
            <a:ext cx="36004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/>
              <a:t>Изображение</a:t>
            </a:r>
            <a:r>
              <a:rPr lang="ru-RU" dirty="0" smtClean="0"/>
              <a:t>:</a:t>
            </a:r>
            <a:endParaRPr lang="en-US" dirty="0" smtClean="0"/>
          </a:p>
          <a:p>
            <a:pPr marL="342900" indent="-342900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i="1" dirty="0" smtClean="0"/>
              <a:t>Мнимое</a:t>
            </a:r>
            <a:endParaRPr lang="ru-RU" i="1" dirty="0"/>
          </a:p>
          <a:p>
            <a:pPr marL="342900" indent="-342900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i="1" dirty="0" smtClean="0"/>
              <a:t>Прямое</a:t>
            </a:r>
            <a:endParaRPr lang="ru-RU" i="1" dirty="0"/>
          </a:p>
          <a:p>
            <a:pPr marL="342900" indent="-342900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i="1" dirty="0"/>
              <a:t>Увеличенное </a:t>
            </a:r>
          </a:p>
          <a:p>
            <a:pPr eaLnBrk="1" hangingPunct="1">
              <a:spcBef>
                <a:spcPct val="50000"/>
              </a:spcBef>
            </a:pPr>
            <a:endParaRPr lang="ru-RU" dirty="0"/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115082" y="0"/>
            <a:ext cx="89289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Построение изображения с помощью линзы</a:t>
            </a:r>
            <a:endParaRPr lang="ru-RU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584775"/>
            <a:ext cx="649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Собирающая линза. </a:t>
            </a:r>
            <a:r>
              <a:rPr lang="en-US" sz="2400" dirty="0" smtClean="0"/>
              <a:t>          d&lt; F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276451" y="2233724"/>
            <a:ext cx="539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23669" y="2185849"/>
            <a:ext cx="539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94769" y="1662629"/>
            <a:ext cx="523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A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98738" y="1065315"/>
            <a:ext cx="69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A'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14675" y="3460912"/>
            <a:ext cx="523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B'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94769" y="3120582"/>
            <a:ext cx="523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B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539552" y="2996655"/>
            <a:ext cx="3612669" cy="72586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endCxn id="44069" idx="0"/>
          </p:cNvCxnSpPr>
          <p:nvPr/>
        </p:nvCxnSpPr>
        <p:spPr>
          <a:xfrm>
            <a:off x="737153" y="1196752"/>
            <a:ext cx="3405428" cy="102811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40"/>
          <p:cNvSpPr txBox="1">
            <a:spLocks noChangeArrowheads="1"/>
          </p:cNvSpPr>
          <p:nvPr/>
        </p:nvSpPr>
        <p:spPr bwMode="auto">
          <a:xfrm>
            <a:off x="5111750" y="4365625"/>
            <a:ext cx="36004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 smtClean="0"/>
              <a:t>Применение:</a:t>
            </a:r>
            <a:endParaRPr lang="en-US" dirty="0" smtClean="0"/>
          </a:p>
          <a:p>
            <a:pPr marL="342900" indent="-342900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i="1" dirty="0" smtClean="0"/>
              <a:t>Лупа </a:t>
            </a:r>
            <a:endParaRPr lang="ru-RU" i="1" dirty="0"/>
          </a:p>
          <a:p>
            <a:pPr eaLnBrk="1" hangingPunct="1">
              <a:spcBef>
                <a:spcPct val="5000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76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4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/>
      <p:bldP spid="44064" grpId="0" animBg="1"/>
      <p:bldP spid="44065" grpId="0" animBg="1"/>
      <p:bldP spid="44066" grpId="0" animBg="1"/>
      <p:bldP spid="44067" grpId="0" animBg="1"/>
      <p:bldP spid="44068" grpId="0" animBg="1"/>
      <p:bldP spid="44069" grpId="0" animBg="1"/>
      <p:bldP spid="44070" grpId="0" animBg="1"/>
      <p:bldP spid="26" grpId="0"/>
      <p:bldP spid="3" grpId="0"/>
      <p:bldP spid="29" grpId="0"/>
      <p:bldP spid="4" grpId="0"/>
      <p:bldP spid="31" grpId="0"/>
      <p:bldP spid="32" grpId="0"/>
      <p:bldP spid="3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Line 3"/>
          <p:cNvSpPr>
            <a:spLocks noChangeShapeType="1"/>
          </p:cNvSpPr>
          <p:nvPr/>
        </p:nvSpPr>
        <p:spPr bwMode="auto">
          <a:xfrm>
            <a:off x="323850" y="2781300"/>
            <a:ext cx="5041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7348" name="Group 20"/>
          <p:cNvGrpSpPr>
            <a:grpSpLocks/>
          </p:cNvGrpSpPr>
          <p:nvPr/>
        </p:nvGrpSpPr>
        <p:grpSpPr bwMode="auto">
          <a:xfrm>
            <a:off x="3303588" y="1268413"/>
            <a:ext cx="342900" cy="3024187"/>
            <a:chOff x="1837" y="799"/>
            <a:chExt cx="272" cy="3175"/>
          </a:xfrm>
        </p:grpSpPr>
        <p:sp>
          <p:nvSpPr>
            <p:cNvPr id="57363" name="Line 15"/>
            <p:cNvSpPr>
              <a:spLocks noChangeShapeType="1"/>
            </p:cNvSpPr>
            <p:nvPr/>
          </p:nvSpPr>
          <p:spPr bwMode="auto">
            <a:xfrm>
              <a:off x="1973" y="1253"/>
              <a:ext cx="0" cy="23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64" name="Line 16"/>
            <p:cNvSpPr>
              <a:spLocks noChangeShapeType="1"/>
            </p:cNvSpPr>
            <p:nvPr/>
          </p:nvSpPr>
          <p:spPr bwMode="auto">
            <a:xfrm flipV="1">
              <a:off x="1973" y="799"/>
              <a:ext cx="136" cy="4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65" name="Line 17"/>
            <p:cNvSpPr>
              <a:spLocks noChangeShapeType="1"/>
            </p:cNvSpPr>
            <p:nvPr/>
          </p:nvSpPr>
          <p:spPr bwMode="auto">
            <a:xfrm flipH="1" flipV="1">
              <a:off x="1837" y="799"/>
              <a:ext cx="136" cy="4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66" name="Line 18"/>
            <p:cNvSpPr>
              <a:spLocks noChangeShapeType="1"/>
            </p:cNvSpPr>
            <p:nvPr/>
          </p:nvSpPr>
          <p:spPr bwMode="auto">
            <a:xfrm flipH="1">
              <a:off x="1837" y="3521"/>
              <a:ext cx="136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367" name="Line 19"/>
            <p:cNvSpPr>
              <a:spLocks noChangeShapeType="1"/>
            </p:cNvSpPr>
            <p:nvPr/>
          </p:nvSpPr>
          <p:spPr bwMode="auto">
            <a:xfrm>
              <a:off x="1973" y="3521"/>
              <a:ext cx="136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7349" name="Line 21"/>
          <p:cNvSpPr>
            <a:spLocks noChangeShapeType="1"/>
          </p:cNvSpPr>
          <p:nvPr/>
        </p:nvSpPr>
        <p:spPr bwMode="auto">
          <a:xfrm>
            <a:off x="1184275" y="2074863"/>
            <a:ext cx="0" cy="141128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>
            <a:off x="1187450" y="2060575"/>
            <a:ext cx="22907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>
            <a:off x="1184275" y="3486150"/>
            <a:ext cx="22907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52" name="Oval 24"/>
          <p:cNvSpPr>
            <a:spLocks noChangeArrowheads="1"/>
          </p:cNvSpPr>
          <p:nvPr/>
        </p:nvSpPr>
        <p:spPr bwMode="auto">
          <a:xfrm>
            <a:off x="5148263" y="2708275"/>
            <a:ext cx="73025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9" name="Line 25"/>
          <p:cNvSpPr>
            <a:spLocks noChangeShapeType="1"/>
          </p:cNvSpPr>
          <p:nvPr/>
        </p:nvSpPr>
        <p:spPr bwMode="auto">
          <a:xfrm flipV="1">
            <a:off x="1527175" y="1973263"/>
            <a:ext cx="2176463" cy="9588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90" name="Line 26"/>
          <p:cNvSpPr>
            <a:spLocks noChangeShapeType="1"/>
          </p:cNvSpPr>
          <p:nvPr/>
        </p:nvSpPr>
        <p:spPr bwMode="auto">
          <a:xfrm>
            <a:off x="1476375" y="2636838"/>
            <a:ext cx="2005013" cy="8572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91" name="Line 27"/>
          <p:cNvSpPr>
            <a:spLocks noChangeShapeType="1"/>
          </p:cNvSpPr>
          <p:nvPr/>
        </p:nvSpPr>
        <p:spPr bwMode="auto">
          <a:xfrm flipV="1">
            <a:off x="3475038" y="1622425"/>
            <a:ext cx="973137" cy="4524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92" name="Line 28"/>
          <p:cNvSpPr>
            <a:spLocks noChangeShapeType="1"/>
          </p:cNvSpPr>
          <p:nvPr/>
        </p:nvSpPr>
        <p:spPr bwMode="auto">
          <a:xfrm>
            <a:off x="3475038" y="3486150"/>
            <a:ext cx="1317625" cy="5540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93" name="Line 29"/>
          <p:cNvSpPr>
            <a:spLocks noChangeShapeType="1"/>
          </p:cNvSpPr>
          <p:nvPr/>
        </p:nvSpPr>
        <p:spPr bwMode="auto">
          <a:xfrm>
            <a:off x="1184275" y="2074863"/>
            <a:ext cx="3608388" cy="11096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94" name="Line 30"/>
          <p:cNvSpPr>
            <a:spLocks noChangeShapeType="1"/>
          </p:cNvSpPr>
          <p:nvPr/>
        </p:nvSpPr>
        <p:spPr bwMode="auto">
          <a:xfrm flipV="1">
            <a:off x="1184275" y="2427288"/>
            <a:ext cx="3436938" cy="10588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2501900" y="2478088"/>
            <a:ext cx="0" cy="604837"/>
          </a:xfrm>
          <a:prstGeom prst="line">
            <a:avLst/>
          </a:prstGeom>
          <a:noFill/>
          <a:ln w="57150">
            <a:solidFill>
              <a:srgbClr val="3366FF"/>
            </a:solidFill>
            <a:prstDash val="sysDash"/>
            <a:round/>
            <a:headEnd type="triangl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98" name="Text Box 34"/>
          <p:cNvSpPr txBox="1">
            <a:spLocks noChangeArrowheads="1"/>
          </p:cNvSpPr>
          <p:nvPr/>
        </p:nvSpPr>
        <p:spPr bwMode="auto">
          <a:xfrm>
            <a:off x="5003800" y="4149725"/>
            <a:ext cx="30956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/>
              <a:t>Изображение</a:t>
            </a:r>
            <a:r>
              <a:rPr lang="ru-RU" dirty="0" smtClean="0"/>
              <a:t>:</a:t>
            </a:r>
          </a:p>
          <a:p>
            <a:pPr marL="342900" indent="-342900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i="1" dirty="0"/>
              <a:t>Мнимое</a:t>
            </a:r>
          </a:p>
          <a:p>
            <a:pPr marL="342900" indent="-342900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i="1" dirty="0"/>
              <a:t>Прямое</a:t>
            </a:r>
          </a:p>
          <a:p>
            <a:pPr marL="342900" indent="-342900"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ru-RU" i="1" dirty="0"/>
              <a:t>Уменьшенное </a:t>
            </a:r>
            <a:endParaRPr lang="en-US" i="1" dirty="0"/>
          </a:p>
        </p:txBody>
      </p:sp>
      <p:sp>
        <p:nvSpPr>
          <p:cNvPr id="57361" name="Oval 35"/>
          <p:cNvSpPr>
            <a:spLocks noChangeArrowheads="1"/>
          </p:cNvSpPr>
          <p:nvPr/>
        </p:nvSpPr>
        <p:spPr bwMode="auto">
          <a:xfrm>
            <a:off x="1763713" y="2708275"/>
            <a:ext cx="73025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107504" y="0"/>
            <a:ext cx="89289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Построение изображения с помощью линзы</a:t>
            </a:r>
            <a:endParaRPr lang="ru-RU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7504" y="584775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Рассеивающая линза. </a:t>
            </a:r>
            <a:r>
              <a:rPr lang="en-US" sz="2400" dirty="0" smtClean="0"/>
              <a:t>          d</a:t>
            </a:r>
            <a:r>
              <a:rPr lang="ru-RU" sz="2400" dirty="0" smtClean="0"/>
              <a:t> - любое </a:t>
            </a:r>
            <a:endParaRPr lang="ru-RU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861047" y="1553403"/>
            <a:ext cx="523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A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6167" y="3486150"/>
            <a:ext cx="523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B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61112" y="1904068"/>
            <a:ext cx="69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A'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61112" y="3184525"/>
            <a:ext cx="523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B'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73257" y="2257286"/>
            <a:ext cx="539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51388" y="2216478"/>
            <a:ext cx="539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15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animBg="1"/>
      <p:bldP spid="57349" grpId="0" animBg="1"/>
      <p:bldP spid="11286" grpId="0" animBg="1"/>
      <p:bldP spid="11287" grpId="0" animBg="1"/>
      <p:bldP spid="57352" grpId="0" animBg="1"/>
      <p:bldP spid="11289" grpId="0" animBg="1"/>
      <p:bldP spid="11290" grpId="0" animBg="1"/>
      <p:bldP spid="11291" grpId="0" animBg="1"/>
      <p:bldP spid="11292" grpId="0" animBg="1"/>
      <p:bldP spid="11293" grpId="0" animBg="1"/>
      <p:bldP spid="11294" grpId="0" animBg="1"/>
      <p:bldP spid="11295" grpId="0" animBg="1"/>
      <p:bldP spid="57361" grpId="0" animBg="1"/>
      <p:bldP spid="24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1" name="Group 4"/>
          <p:cNvGrpSpPr>
            <a:grpSpLocks/>
          </p:cNvGrpSpPr>
          <p:nvPr/>
        </p:nvGrpSpPr>
        <p:grpSpPr bwMode="auto">
          <a:xfrm>
            <a:off x="3743325" y="1419225"/>
            <a:ext cx="249238" cy="2519363"/>
            <a:chOff x="2426" y="1253"/>
            <a:chExt cx="908" cy="2721"/>
          </a:xfrm>
        </p:grpSpPr>
        <p:sp>
          <p:nvSpPr>
            <p:cNvPr id="58388" name="Line 5"/>
            <p:cNvSpPr>
              <a:spLocks noChangeShapeType="1"/>
            </p:cNvSpPr>
            <p:nvPr/>
          </p:nvSpPr>
          <p:spPr bwMode="auto">
            <a:xfrm>
              <a:off x="2880" y="1253"/>
              <a:ext cx="0" cy="272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389" name="Line 6"/>
            <p:cNvSpPr>
              <a:spLocks noChangeShapeType="1"/>
            </p:cNvSpPr>
            <p:nvPr/>
          </p:nvSpPr>
          <p:spPr bwMode="auto">
            <a:xfrm flipH="1">
              <a:off x="2426" y="1253"/>
              <a:ext cx="454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390" name="Line 7"/>
            <p:cNvSpPr>
              <a:spLocks noChangeShapeType="1"/>
            </p:cNvSpPr>
            <p:nvPr/>
          </p:nvSpPr>
          <p:spPr bwMode="auto">
            <a:xfrm>
              <a:off x="2880" y="1253"/>
              <a:ext cx="454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391" name="Line 8"/>
            <p:cNvSpPr>
              <a:spLocks noChangeShapeType="1"/>
            </p:cNvSpPr>
            <p:nvPr/>
          </p:nvSpPr>
          <p:spPr bwMode="auto">
            <a:xfrm flipH="1" flipV="1">
              <a:off x="2426" y="3521"/>
              <a:ext cx="454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392" name="Line 9"/>
            <p:cNvSpPr>
              <a:spLocks noChangeShapeType="1"/>
            </p:cNvSpPr>
            <p:nvPr/>
          </p:nvSpPr>
          <p:spPr bwMode="auto">
            <a:xfrm flipV="1">
              <a:off x="2880" y="3521"/>
              <a:ext cx="454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8372" name="Group 22"/>
          <p:cNvGrpSpPr>
            <a:grpSpLocks/>
          </p:cNvGrpSpPr>
          <p:nvPr/>
        </p:nvGrpSpPr>
        <p:grpSpPr bwMode="auto">
          <a:xfrm>
            <a:off x="71438" y="2636838"/>
            <a:ext cx="9072562" cy="90487"/>
            <a:chOff x="249" y="1679"/>
            <a:chExt cx="5715" cy="57"/>
          </a:xfrm>
        </p:grpSpPr>
        <p:sp>
          <p:nvSpPr>
            <p:cNvPr id="58382" name="Line 3"/>
            <p:cNvSpPr>
              <a:spLocks noChangeShapeType="1"/>
            </p:cNvSpPr>
            <p:nvPr/>
          </p:nvSpPr>
          <p:spPr bwMode="auto">
            <a:xfrm>
              <a:off x="249" y="1706"/>
              <a:ext cx="57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383" name="Oval 10"/>
            <p:cNvSpPr>
              <a:spLocks noChangeArrowheads="1"/>
            </p:cNvSpPr>
            <p:nvPr/>
          </p:nvSpPr>
          <p:spPr bwMode="auto">
            <a:xfrm>
              <a:off x="2625" y="1679"/>
              <a:ext cx="30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384" name="Oval 11"/>
            <p:cNvSpPr>
              <a:spLocks noChangeArrowheads="1"/>
            </p:cNvSpPr>
            <p:nvPr/>
          </p:nvSpPr>
          <p:spPr bwMode="auto">
            <a:xfrm>
              <a:off x="1680" y="1679"/>
              <a:ext cx="63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385" name="Oval 12"/>
            <p:cNvSpPr>
              <a:spLocks noChangeArrowheads="1"/>
            </p:cNvSpPr>
            <p:nvPr/>
          </p:nvSpPr>
          <p:spPr bwMode="auto">
            <a:xfrm>
              <a:off x="3569" y="1679"/>
              <a:ext cx="63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386" name="Oval 13"/>
            <p:cNvSpPr>
              <a:spLocks noChangeArrowheads="1"/>
            </p:cNvSpPr>
            <p:nvPr/>
          </p:nvSpPr>
          <p:spPr bwMode="auto">
            <a:xfrm>
              <a:off x="793" y="1683"/>
              <a:ext cx="63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387" name="Oval 14"/>
            <p:cNvSpPr>
              <a:spLocks noChangeArrowheads="1"/>
            </p:cNvSpPr>
            <p:nvPr/>
          </p:nvSpPr>
          <p:spPr bwMode="auto">
            <a:xfrm>
              <a:off x="4422" y="1683"/>
              <a:ext cx="63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0192" name="Line 16"/>
          <p:cNvSpPr>
            <a:spLocks noChangeShapeType="1"/>
          </p:cNvSpPr>
          <p:nvPr/>
        </p:nvSpPr>
        <p:spPr bwMode="auto">
          <a:xfrm>
            <a:off x="3887788" y="1960563"/>
            <a:ext cx="5256212" cy="8207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194" name="Line 18"/>
          <p:cNvSpPr>
            <a:spLocks noChangeShapeType="1"/>
          </p:cNvSpPr>
          <p:nvPr/>
        </p:nvSpPr>
        <p:spPr bwMode="auto">
          <a:xfrm flipH="1">
            <a:off x="431800" y="1960563"/>
            <a:ext cx="3455988" cy="1079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195" name="Line 19"/>
          <p:cNvSpPr>
            <a:spLocks noChangeShapeType="1"/>
          </p:cNvSpPr>
          <p:nvPr/>
        </p:nvSpPr>
        <p:spPr bwMode="auto">
          <a:xfrm flipH="1">
            <a:off x="719138" y="1887538"/>
            <a:ext cx="5616575" cy="17637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5327650" y="1708150"/>
            <a:ext cx="144463" cy="1943100"/>
            <a:chOff x="3356" y="1076"/>
            <a:chExt cx="91" cy="1224"/>
          </a:xfrm>
        </p:grpSpPr>
        <p:sp>
          <p:nvSpPr>
            <p:cNvPr id="58380" name="Line 20"/>
            <p:cNvSpPr>
              <a:spLocks noChangeShapeType="1"/>
            </p:cNvSpPr>
            <p:nvPr/>
          </p:nvSpPr>
          <p:spPr bwMode="auto">
            <a:xfrm>
              <a:off x="3402" y="1076"/>
              <a:ext cx="1" cy="12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8381" name="Oval 21"/>
            <p:cNvSpPr>
              <a:spLocks noChangeArrowheads="1"/>
            </p:cNvSpPr>
            <p:nvPr/>
          </p:nvSpPr>
          <p:spPr bwMode="auto">
            <a:xfrm>
              <a:off x="3356" y="1348"/>
              <a:ext cx="91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0199" name="AutoShape 23"/>
          <p:cNvSpPr>
            <a:spLocks noChangeArrowheads="1"/>
          </p:cNvSpPr>
          <p:nvPr/>
        </p:nvSpPr>
        <p:spPr bwMode="auto">
          <a:xfrm>
            <a:off x="8316913" y="2492375"/>
            <a:ext cx="287337" cy="338138"/>
          </a:xfrm>
          <a:prstGeom prst="star8">
            <a:avLst>
              <a:gd name="adj" fmla="val 14583"/>
            </a:avLst>
          </a:prstGeom>
          <a:solidFill>
            <a:srgbClr val="3366FF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8" name="AutoShape 17"/>
          <p:cNvSpPr>
            <a:spLocks noChangeArrowheads="1"/>
          </p:cNvSpPr>
          <p:nvPr/>
        </p:nvSpPr>
        <p:spPr bwMode="auto">
          <a:xfrm>
            <a:off x="1403350" y="2492375"/>
            <a:ext cx="287338" cy="338138"/>
          </a:xfrm>
          <a:prstGeom prst="star8">
            <a:avLst>
              <a:gd name="adj" fmla="val 14583"/>
            </a:avLst>
          </a:prstGeom>
          <a:solidFill>
            <a:schemeClr val="accent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143223" y="188640"/>
            <a:ext cx="89289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Построение изображения с помощью линзы</a:t>
            </a:r>
            <a:endParaRPr lang="ru-RU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64"/>
              <p:cNvSpPr txBox="1">
                <a:spLocks noChangeArrowheads="1"/>
              </p:cNvSpPr>
              <p:nvPr/>
            </p:nvSpPr>
            <p:spPr bwMode="auto">
              <a:xfrm>
                <a:off x="5402263" y="1610056"/>
                <a:ext cx="454025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b="1" dirty="0">
                    <a:latin typeface="Arial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′</m:t>
                    </m:r>
                  </m:oMath>
                </a14:m>
                <a:endParaRPr lang="ru-RU" b="1" dirty="0">
                  <a:latin typeface="Arial" charset="0"/>
                </a:endParaRPr>
              </a:p>
            </p:txBody>
          </p:sp>
        </mc:Choice>
        <mc:Fallback xmlns="">
          <p:sp>
            <p:nvSpPr>
              <p:cNvPr id="25" name="Text 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02263" y="1610056"/>
                <a:ext cx="454025" cy="457200"/>
              </a:xfrm>
              <a:prstGeom prst="rect">
                <a:avLst/>
              </a:prstGeom>
              <a:blipFill rotWithShape="1">
                <a:blip r:embed="rId2"/>
                <a:stretch>
                  <a:fillRect l="-20000" t="-9333" r="-2667" b="-32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 Box 64"/>
          <p:cNvSpPr txBox="1">
            <a:spLocks noChangeArrowheads="1"/>
          </p:cNvSpPr>
          <p:nvPr/>
        </p:nvSpPr>
        <p:spPr bwMode="auto">
          <a:xfrm>
            <a:off x="5443166" y="2661444"/>
            <a:ext cx="372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b="1" dirty="0" smtClean="0">
                <a:latin typeface="Arial" charset="0"/>
              </a:rPr>
              <a:t>F</a:t>
            </a:r>
            <a:endParaRPr lang="ru-RU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44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2" grpId="0" animBg="1"/>
      <p:bldP spid="50194" grpId="0" animBg="1"/>
      <p:bldP spid="50195" grpId="0" animBg="1"/>
      <p:bldP spid="50199" grpId="0" animBg="1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820240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представлений о природе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света</a:t>
            </a:r>
            <a:endParaRPr lang="ru-RU" sz="3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690985"/>
            <a:ext cx="453781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 Пифагор </a:t>
            </a:r>
          </a:p>
          <a:p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Два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 половиной тысячелетия тому назад Пифагор выдвинул гипотезу о том, что предметы испускают мельчайшие частицы, которые попадают в глаз и поэтому человек различает окру­жающий его мир. </a:t>
            </a:r>
          </a:p>
          <a:p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Эта гипотеза, просуществовавшая много веков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, но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была существенно видоизменена </a:t>
            </a:r>
            <a:r>
              <a:rPr lang="ru-RU" sz="2600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И.Ньютоном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.</a:t>
            </a:r>
            <a:endParaRPr lang="ru-RU" sz="2600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026" name="Picture 2" descr="https://irenecaesar.files.wordpress.com/2014/10/screen-shot-2014-11-29-at-07-13-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318" y="980728"/>
            <a:ext cx="428242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45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Line 3"/>
          <p:cNvSpPr>
            <a:spLocks noChangeShapeType="1"/>
          </p:cNvSpPr>
          <p:nvPr/>
        </p:nvSpPr>
        <p:spPr bwMode="auto">
          <a:xfrm>
            <a:off x="1042988" y="2997200"/>
            <a:ext cx="5041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9396" name="Group 4"/>
          <p:cNvGrpSpPr>
            <a:grpSpLocks/>
          </p:cNvGrpSpPr>
          <p:nvPr/>
        </p:nvGrpSpPr>
        <p:grpSpPr bwMode="auto">
          <a:xfrm>
            <a:off x="4022725" y="1484313"/>
            <a:ext cx="342900" cy="3024187"/>
            <a:chOff x="1837" y="799"/>
            <a:chExt cx="272" cy="3175"/>
          </a:xfrm>
        </p:grpSpPr>
        <p:sp>
          <p:nvSpPr>
            <p:cNvPr id="59408" name="Line 5"/>
            <p:cNvSpPr>
              <a:spLocks noChangeShapeType="1"/>
            </p:cNvSpPr>
            <p:nvPr/>
          </p:nvSpPr>
          <p:spPr bwMode="auto">
            <a:xfrm>
              <a:off x="1973" y="1253"/>
              <a:ext cx="0" cy="23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09" name="Line 6"/>
            <p:cNvSpPr>
              <a:spLocks noChangeShapeType="1"/>
            </p:cNvSpPr>
            <p:nvPr/>
          </p:nvSpPr>
          <p:spPr bwMode="auto">
            <a:xfrm flipV="1">
              <a:off x="1973" y="799"/>
              <a:ext cx="136" cy="4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10" name="Line 7"/>
            <p:cNvSpPr>
              <a:spLocks noChangeShapeType="1"/>
            </p:cNvSpPr>
            <p:nvPr/>
          </p:nvSpPr>
          <p:spPr bwMode="auto">
            <a:xfrm flipH="1" flipV="1">
              <a:off x="1837" y="799"/>
              <a:ext cx="136" cy="4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11" name="Line 8"/>
            <p:cNvSpPr>
              <a:spLocks noChangeShapeType="1"/>
            </p:cNvSpPr>
            <p:nvPr/>
          </p:nvSpPr>
          <p:spPr bwMode="auto">
            <a:xfrm flipH="1">
              <a:off x="1837" y="3521"/>
              <a:ext cx="136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412" name="Line 9"/>
            <p:cNvSpPr>
              <a:spLocks noChangeShapeType="1"/>
            </p:cNvSpPr>
            <p:nvPr/>
          </p:nvSpPr>
          <p:spPr bwMode="auto">
            <a:xfrm>
              <a:off x="1973" y="3521"/>
              <a:ext cx="136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9397" name="Oval 13"/>
          <p:cNvSpPr>
            <a:spLocks noChangeArrowheads="1"/>
          </p:cNvSpPr>
          <p:nvPr/>
        </p:nvSpPr>
        <p:spPr bwMode="auto">
          <a:xfrm>
            <a:off x="5938838" y="2924175"/>
            <a:ext cx="73025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398" name="Oval 22"/>
          <p:cNvSpPr>
            <a:spLocks noChangeArrowheads="1"/>
          </p:cNvSpPr>
          <p:nvPr/>
        </p:nvSpPr>
        <p:spPr bwMode="auto">
          <a:xfrm>
            <a:off x="2411413" y="2924175"/>
            <a:ext cx="73025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399" name="AutoShape 23"/>
          <p:cNvSpPr>
            <a:spLocks noChangeArrowheads="1"/>
          </p:cNvSpPr>
          <p:nvPr/>
        </p:nvSpPr>
        <p:spPr bwMode="auto">
          <a:xfrm>
            <a:off x="1835150" y="2852738"/>
            <a:ext cx="287338" cy="338137"/>
          </a:xfrm>
          <a:prstGeom prst="star8">
            <a:avLst>
              <a:gd name="adj" fmla="val 14583"/>
            </a:avLst>
          </a:prstGeom>
          <a:solidFill>
            <a:schemeClr val="accent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96" name="Line 24"/>
          <p:cNvSpPr>
            <a:spLocks noChangeShapeType="1"/>
          </p:cNvSpPr>
          <p:nvPr/>
        </p:nvSpPr>
        <p:spPr bwMode="auto">
          <a:xfrm>
            <a:off x="1114425" y="2636838"/>
            <a:ext cx="3097213" cy="1295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297" name="Line 25"/>
          <p:cNvSpPr>
            <a:spLocks noChangeShapeType="1"/>
          </p:cNvSpPr>
          <p:nvPr/>
        </p:nvSpPr>
        <p:spPr bwMode="auto">
          <a:xfrm>
            <a:off x="1978025" y="2062163"/>
            <a:ext cx="3097213" cy="1295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298" name="Line 26"/>
          <p:cNvSpPr>
            <a:spLocks noChangeShapeType="1"/>
          </p:cNvSpPr>
          <p:nvPr/>
        </p:nvSpPr>
        <p:spPr bwMode="auto">
          <a:xfrm>
            <a:off x="2482850" y="1628775"/>
            <a:ext cx="0" cy="237648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299" name="Oval 27"/>
          <p:cNvSpPr>
            <a:spLocks noChangeArrowheads="1"/>
          </p:cNvSpPr>
          <p:nvPr/>
        </p:nvSpPr>
        <p:spPr bwMode="auto">
          <a:xfrm>
            <a:off x="2411413" y="2205038"/>
            <a:ext cx="73025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300" name="Line 28"/>
          <p:cNvSpPr>
            <a:spLocks noChangeShapeType="1"/>
          </p:cNvSpPr>
          <p:nvPr/>
        </p:nvSpPr>
        <p:spPr bwMode="auto">
          <a:xfrm>
            <a:off x="2051050" y="1916113"/>
            <a:ext cx="2160588" cy="20161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301" name="Line 29"/>
          <p:cNvSpPr>
            <a:spLocks noChangeShapeType="1"/>
          </p:cNvSpPr>
          <p:nvPr/>
        </p:nvSpPr>
        <p:spPr bwMode="auto">
          <a:xfrm>
            <a:off x="4211638" y="3932238"/>
            <a:ext cx="86360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302" name="AutoShape 30"/>
          <p:cNvSpPr>
            <a:spLocks noChangeArrowheads="1"/>
          </p:cNvSpPr>
          <p:nvPr/>
        </p:nvSpPr>
        <p:spPr bwMode="auto">
          <a:xfrm>
            <a:off x="3059113" y="2852738"/>
            <a:ext cx="287337" cy="338137"/>
          </a:xfrm>
          <a:prstGeom prst="star8">
            <a:avLst>
              <a:gd name="adj" fmla="val 14583"/>
            </a:avLst>
          </a:prstGeom>
          <a:solidFill>
            <a:srgbClr val="3366FF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43223" y="188640"/>
            <a:ext cx="89289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Построение изображения с помощью линзы</a:t>
            </a:r>
            <a:endParaRPr lang="ru-RU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910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6" grpId="0" animBg="1"/>
      <p:bldP spid="54297" grpId="0" animBg="1"/>
      <p:bldP spid="54298" grpId="0" animBg="1"/>
      <p:bldP spid="54299" grpId="0" animBg="1"/>
      <p:bldP spid="54300" grpId="0" animBg="1"/>
      <p:bldP spid="54301" grpId="0" animBg="1"/>
      <p:bldP spid="54302" grpId="0" animBg="1"/>
      <p:bldP spid="2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5" name="Group 6"/>
          <p:cNvGrpSpPr>
            <a:grpSpLocks/>
          </p:cNvGrpSpPr>
          <p:nvPr/>
        </p:nvGrpSpPr>
        <p:grpSpPr bwMode="auto">
          <a:xfrm>
            <a:off x="3986609" y="1753832"/>
            <a:ext cx="249238" cy="1820449"/>
            <a:chOff x="2426" y="1253"/>
            <a:chExt cx="908" cy="2721"/>
          </a:xfrm>
        </p:grpSpPr>
        <p:sp>
          <p:nvSpPr>
            <p:cNvPr id="54293" name="Line 7"/>
            <p:cNvSpPr>
              <a:spLocks noChangeShapeType="1"/>
            </p:cNvSpPr>
            <p:nvPr/>
          </p:nvSpPr>
          <p:spPr bwMode="auto">
            <a:xfrm>
              <a:off x="2880" y="1253"/>
              <a:ext cx="0" cy="272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94" name="Line 8"/>
            <p:cNvSpPr>
              <a:spLocks noChangeShapeType="1"/>
            </p:cNvSpPr>
            <p:nvPr/>
          </p:nvSpPr>
          <p:spPr bwMode="auto">
            <a:xfrm flipH="1">
              <a:off x="2426" y="1253"/>
              <a:ext cx="454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95" name="Line 9"/>
            <p:cNvSpPr>
              <a:spLocks noChangeShapeType="1"/>
            </p:cNvSpPr>
            <p:nvPr/>
          </p:nvSpPr>
          <p:spPr bwMode="auto">
            <a:xfrm>
              <a:off x="2880" y="1253"/>
              <a:ext cx="454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96" name="Line 10"/>
            <p:cNvSpPr>
              <a:spLocks noChangeShapeType="1"/>
            </p:cNvSpPr>
            <p:nvPr/>
          </p:nvSpPr>
          <p:spPr bwMode="auto">
            <a:xfrm flipH="1" flipV="1">
              <a:off x="2426" y="3521"/>
              <a:ext cx="454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97" name="Line 11"/>
            <p:cNvSpPr>
              <a:spLocks noChangeShapeType="1"/>
            </p:cNvSpPr>
            <p:nvPr/>
          </p:nvSpPr>
          <p:spPr bwMode="auto">
            <a:xfrm flipV="1">
              <a:off x="2880" y="3521"/>
              <a:ext cx="454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4276" name="Group 41"/>
          <p:cNvGrpSpPr>
            <a:grpSpLocks/>
          </p:cNvGrpSpPr>
          <p:nvPr/>
        </p:nvGrpSpPr>
        <p:grpSpPr bwMode="auto">
          <a:xfrm>
            <a:off x="323056" y="2636838"/>
            <a:ext cx="8208963" cy="90487"/>
            <a:chOff x="113" y="1679"/>
            <a:chExt cx="5171" cy="57"/>
          </a:xfrm>
        </p:grpSpPr>
        <p:sp>
          <p:nvSpPr>
            <p:cNvPr id="54287" name="Line 5"/>
            <p:cNvSpPr>
              <a:spLocks noChangeShapeType="1"/>
            </p:cNvSpPr>
            <p:nvPr/>
          </p:nvSpPr>
          <p:spPr bwMode="auto">
            <a:xfrm>
              <a:off x="113" y="1706"/>
              <a:ext cx="51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88" name="Oval 12"/>
            <p:cNvSpPr>
              <a:spLocks noChangeArrowheads="1"/>
            </p:cNvSpPr>
            <p:nvPr/>
          </p:nvSpPr>
          <p:spPr bwMode="auto">
            <a:xfrm>
              <a:off x="2489" y="1679"/>
              <a:ext cx="30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289" name="Oval 13"/>
            <p:cNvSpPr>
              <a:spLocks noChangeArrowheads="1"/>
            </p:cNvSpPr>
            <p:nvPr/>
          </p:nvSpPr>
          <p:spPr bwMode="auto">
            <a:xfrm>
              <a:off x="1544" y="1679"/>
              <a:ext cx="63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290" name="Oval 14"/>
            <p:cNvSpPr>
              <a:spLocks noChangeArrowheads="1"/>
            </p:cNvSpPr>
            <p:nvPr/>
          </p:nvSpPr>
          <p:spPr bwMode="auto">
            <a:xfrm>
              <a:off x="3433" y="1679"/>
              <a:ext cx="63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291" name="Oval 29"/>
            <p:cNvSpPr>
              <a:spLocks noChangeArrowheads="1"/>
            </p:cNvSpPr>
            <p:nvPr/>
          </p:nvSpPr>
          <p:spPr bwMode="auto">
            <a:xfrm>
              <a:off x="657" y="1683"/>
              <a:ext cx="63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292" name="Oval 30"/>
            <p:cNvSpPr>
              <a:spLocks noChangeArrowheads="1"/>
            </p:cNvSpPr>
            <p:nvPr/>
          </p:nvSpPr>
          <p:spPr bwMode="auto">
            <a:xfrm>
              <a:off x="4286" y="1683"/>
              <a:ext cx="63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4277" name="Line 31"/>
          <p:cNvSpPr>
            <a:spLocks noChangeShapeType="1"/>
          </p:cNvSpPr>
          <p:nvPr/>
        </p:nvSpPr>
        <p:spPr bwMode="auto">
          <a:xfrm flipH="1">
            <a:off x="296238" y="1016331"/>
            <a:ext cx="0" cy="16477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64" name="Line 32"/>
          <p:cNvSpPr>
            <a:spLocks noChangeShapeType="1"/>
          </p:cNvSpPr>
          <p:nvPr/>
        </p:nvSpPr>
        <p:spPr bwMode="auto">
          <a:xfrm>
            <a:off x="296238" y="1035249"/>
            <a:ext cx="6903492" cy="292016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66" name="Line 34"/>
          <p:cNvSpPr>
            <a:spLocks noChangeShapeType="1"/>
          </p:cNvSpPr>
          <p:nvPr/>
        </p:nvSpPr>
        <p:spPr bwMode="auto">
          <a:xfrm>
            <a:off x="296238" y="1035248"/>
            <a:ext cx="3814990" cy="1119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69" name="Line 37"/>
          <p:cNvSpPr>
            <a:spLocks noChangeShapeType="1"/>
          </p:cNvSpPr>
          <p:nvPr/>
        </p:nvSpPr>
        <p:spPr bwMode="auto">
          <a:xfrm>
            <a:off x="4103092" y="1040842"/>
            <a:ext cx="2502495" cy="271374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70" name="Line 38"/>
          <p:cNvSpPr>
            <a:spLocks noChangeShapeType="1"/>
          </p:cNvSpPr>
          <p:nvPr/>
        </p:nvSpPr>
        <p:spPr bwMode="auto">
          <a:xfrm>
            <a:off x="6605587" y="2678905"/>
            <a:ext cx="867" cy="1075681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107504" y="0"/>
            <a:ext cx="89289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Формула тонкой линзы</a:t>
            </a:r>
            <a:endParaRPr lang="ru-RU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6451" y="2233724"/>
            <a:ext cx="539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23669" y="2185849"/>
            <a:ext cx="539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93111"/>
            <a:ext cx="523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A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50552" y="3328156"/>
            <a:ext cx="69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A'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48820" y="2113618"/>
            <a:ext cx="523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B'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8666" y="2789451"/>
            <a:ext cx="523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B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4094956" y="1065316"/>
            <a:ext cx="16272" cy="3300309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142581" y="2197755"/>
            <a:ext cx="398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26272" y="804415"/>
                <a:ext cx="43102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∆АОВ и ∆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/>
                          </a:rPr>
                          <m:t>А</m:t>
                        </m:r>
                      </m:e>
                      <m:sup>
                        <m:r>
                          <a:rPr lang="ru-RU" sz="240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ru-RU" sz="2400" dirty="0" smtClean="0"/>
                  <a:t>О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/>
                          </a:rPr>
                          <m:t>В</m:t>
                        </m:r>
                      </m:e>
                      <m:sup>
                        <m:r>
                          <a:rPr lang="ru-RU" sz="24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ru-RU" sz="2400" b="0" i="1" smtClean="0">
                        <a:latin typeface="Cambria Math"/>
                      </a:rPr>
                      <m:t> −подобны</m:t>
                    </m:r>
                  </m:oMath>
                </a14:m>
                <a:r>
                  <a:rPr lang="ru-RU" sz="2400" dirty="0" smtClean="0"/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272" y="804415"/>
                <a:ext cx="4310224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2122"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авая фигурная скобка 10"/>
          <p:cNvSpPr/>
          <p:nvPr/>
        </p:nvSpPr>
        <p:spPr>
          <a:xfrm rot="5400000">
            <a:off x="2075508" y="963027"/>
            <a:ext cx="261610" cy="3777285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авая фигурная скобка 38"/>
          <p:cNvSpPr/>
          <p:nvPr/>
        </p:nvSpPr>
        <p:spPr>
          <a:xfrm rot="5400000">
            <a:off x="5252990" y="1630184"/>
            <a:ext cx="261614" cy="2455897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922806" y="3005285"/>
            <a:ext cx="638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20515" y="3022201"/>
            <a:ext cx="638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28184" y="1254573"/>
                <a:ext cx="3267211" cy="1014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i="1">
                              <a:latin typeface="Cambria Math"/>
                            </a:rPr>
                            <m:t>АВ</m:t>
                          </m:r>
                        </m:num>
                        <m:den>
                          <m:sSup>
                            <m:sSup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800" i="1">
                                  <a:latin typeface="Cambria Math"/>
                                </a:rPr>
                                <m:t>А</m:t>
                              </m:r>
                            </m:e>
                            <m:sup>
                              <m:r>
                                <a:rPr lang="ru-RU" sz="28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800" i="1">
                                  <a:latin typeface="Cambria Math"/>
                                </a:rPr>
                                <m:t>В</m:t>
                              </m:r>
                            </m:e>
                            <m:sup>
                              <m:r>
                                <a:rPr lang="ru-RU" sz="28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1254573"/>
                <a:ext cx="3267211" cy="101450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048918" y="591351"/>
            <a:ext cx="585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17313" y="3984570"/>
                <a:ext cx="43102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∆КО</a:t>
                </a:r>
                <a:r>
                  <a:rPr lang="en-US" sz="2400" dirty="0" smtClean="0"/>
                  <a:t>F</a:t>
                </a:r>
                <a:r>
                  <a:rPr lang="ru-RU" sz="2400" dirty="0" smtClean="0"/>
                  <a:t> и ∆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/>
                          </a:rPr>
                          <m:t>А</m:t>
                        </m:r>
                      </m:e>
                      <m:sup>
                        <m:r>
                          <a:rPr lang="ru-RU" sz="240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 smtClean="0"/>
                  <a:t>F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/>
                          </a:rPr>
                          <m:t>В</m:t>
                        </m:r>
                      </m:e>
                      <m:sup>
                        <m:r>
                          <a:rPr lang="ru-RU" sz="24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ru-RU" sz="2400" b="0" i="1" smtClean="0">
                        <a:latin typeface="Cambria Math"/>
                      </a:rPr>
                      <m:t> −подобны</m:t>
                    </m:r>
                  </m:oMath>
                </a14:m>
                <a:r>
                  <a:rPr lang="ru-RU" sz="2400" dirty="0" smtClean="0"/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13" y="3984570"/>
                <a:ext cx="4310224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122" t="-12000" b="-3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329862" y="3786669"/>
                <a:ext cx="3267211" cy="977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/>
                            </a:rPr>
                            <m:t>ОК</m:t>
                          </m:r>
                        </m:num>
                        <m:den>
                          <m:sSup>
                            <m:sSup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800" i="1">
                                  <a:latin typeface="Cambria Math"/>
                                </a:rPr>
                                <m:t>А</m:t>
                              </m:r>
                            </m:e>
                            <m:sup>
                              <m:r>
                                <a:rPr lang="ru-RU" sz="28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800" i="1">
                                  <a:latin typeface="Cambria Math"/>
                                </a:rPr>
                                <m:t>В</m:t>
                              </m:r>
                            </m:e>
                            <m:sup>
                              <m:r>
                                <a:rPr lang="ru-RU" sz="28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𝐹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𝐹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862" y="3786669"/>
                <a:ext cx="3267211" cy="97731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25025" y="4587127"/>
            <a:ext cx="2060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ОК= АВ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922806" y="4587127"/>
                <a:ext cx="2875440" cy="977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/>
                            </a:rPr>
                            <m:t>АВ</m:t>
                          </m:r>
                        </m:num>
                        <m:den>
                          <m:sSup>
                            <m:sSup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800" i="1">
                                  <a:latin typeface="Cambria Math"/>
                                </a:rPr>
                                <m:t>А</m:t>
                              </m:r>
                            </m:e>
                            <m:sup>
                              <m:r>
                                <a:rPr lang="ru-RU" sz="28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800" i="1">
                                  <a:latin typeface="Cambria Math"/>
                                </a:rPr>
                                <m:t>В</m:t>
                              </m:r>
                            </m:e>
                            <m:sup>
                              <m:r>
                                <a:rPr lang="ru-RU" sz="28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𝐹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𝐹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806" y="4587127"/>
                <a:ext cx="2875440" cy="97731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553816" y="4763988"/>
                <a:ext cx="3267211" cy="1014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𝑓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𝐹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𝐹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816" y="4763988"/>
                <a:ext cx="3267211" cy="101450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61777" y="5949280"/>
            <a:ext cx="2284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d f – d F =f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9374" y="6010835"/>
            <a:ext cx="299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Разделим на  </a:t>
            </a:r>
            <a:r>
              <a:rPr lang="en-US" sz="2400" i="1" dirty="0" smtClean="0"/>
              <a:t>d f </a:t>
            </a:r>
            <a:r>
              <a:rPr lang="en-US" sz="2400" i="1" dirty="0" err="1" smtClean="0"/>
              <a:t>F</a:t>
            </a:r>
            <a:endParaRPr lang="ru-RU" sz="2400" i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759161" y="5778496"/>
            <a:ext cx="3277335" cy="9628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517808" y="5689753"/>
                <a:ext cx="3970189" cy="1103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𝐹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808" y="5689753"/>
                <a:ext cx="3970189" cy="110382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826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4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/>
      <p:bldP spid="44064" grpId="0" animBg="1"/>
      <p:bldP spid="44066" grpId="0" animBg="1"/>
      <p:bldP spid="44069" grpId="0" animBg="1"/>
      <p:bldP spid="44070" grpId="0" animBg="1"/>
      <p:bldP spid="26" grpId="0"/>
      <p:bldP spid="3" grpId="0"/>
      <p:bldP spid="29" grpId="0"/>
      <p:bldP spid="4" grpId="0"/>
      <p:bldP spid="31" grpId="0"/>
      <p:bldP spid="32" grpId="0"/>
      <p:bldP spid="33" grpId="0"/>
      <p:bldP spid="5" grpId="0"/>
      <p:bldP spid="7" grpId="0"/>
      <p:bldP spid="11" grpId="0" animBg="1"/>
      <p:bldP spid="39" grpId="0" animBg="1"/>
      <p:bldP spid="12" grpId="0"/>
      <p:bldP spid="41" grpId="0"/>
      <p:bldP spid="13" grpId="0"/>
      <p:bldP spid="14" grpId="0"/>
      <p:bldP spid="44" grpId="0"/>
      <p:bldP spid="45" grpId="0"/>
      <p:bldP spid="15" grpId="0"/>
      <p:bldP spid="47" grpId="0"/>
      <p:bldP spid="48" grpId="0"/>
      <p:bldP spid="16" grpId="0"/>
      <p:bldP spid="17" grpId="0"/>
      <p:bldP spid="19" grpId="0" animBg="1"/>
      <p:bldP spid="5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2" name="Group 58"/>
          <p:cNvGrpSpPr>
            <a:grpSpLocks/>
          </p:cNvGrpSpPr>
          <p:nvPr/>
        </p:nvGrpSpPr>
        <p:grpSpPr bwMode="auto">
          <a:xfrm>
            <a:off x="539750" y="836613"/>
            <a:ext cx="4543425" cy="2032000"/>
            <a:chOff x="340" y="527"/>
            <a:chExt cx="2862" cy="1280"/>
          </a:xfrm>
        </p:grpSpPr>
        <p:sp>
          <p:nvSpPr>
            <p:cNvPr id="14351" name="Text Box 15"/>
            <p:cNvSpPr txBox="1">
              <a:spLocks noChangeArrowheads="1"/>
            </p:cNvSpPr>
            <p:nvPr/>
          </p:nvSpPr>
          <p:spPr bwMode="auto">
            <a:xfrm>
              <a:off x="1610" y="1434"/>
              <a:ext cx="2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>
                  <a:latin typeface="Arial" charset="0"/>
                </a:rPr>
                <a:t>F</a:t>
              </a:r>
              <a:endParaRPr lang="ru-RU" sz="2800" b="1">
                <a:latin typeface="Arial" charset="0"/>
              </a:endParaRPr>
            </a:p>
          </p:txBody>
        </p:sp>
        <p:sp>
          <p:nvSpPr>
            <p:cNvPr id="14352" name="Text Box 16"/>
            <p:cNvSpPr txBox="1">
              <a:spLocks noChangeArrowheads="1"/>
            </p:cNvSpPr>
            <p:nvPr/>
          </p:nvSpPr>
          <p:spPr bwMode="auto">
            <a:xfrm>
              <a:off x="1020" y="1434"/>
              <a:ext cx="2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>
                  <a:latin typeface="Arial" charset="0"/>
                </a:rPr>
                <a:t>F</a:t>
              </a:r>
              <a:endParaRPr lang="ru-RU" sz="2800" b="1">
                <a:latin typeface="Arial" charset="0"/>
              </a:endParaRPr>
            </a:p>
          </p:txBody>
        </p:sp>
        <p:sp>
          <p:nvSpPr>
            <p:cNvPr id="14353" name="Line 18"/>
            <p:cNvSpPr>
              <a:spLocks noChangeShapeType="1"/>
            </p:cNvSpPr>
            <p:nvPr/>
          </p:nvSpPr>
          <p:spPr bwMode="auto">
            <a:xfrm>
              <a:off x="340" y="1052"/>
              <a:ext cx="2835" cy="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354" name="Group 19"/>
            <p:cNvGrpSpPr>
              <a:grpSpLocks/>
            </p:cNvGrpSpPr>
            <p:nvPr/>
          </p:nvGrpSpPr>
          <p:grpSpPr bwMode="auto">
            <a:xfrm>
              <a:off x="1383" y="527"/>
              <a:ext cx="92" cy="1051"/>
              <a:chOff x="2426" y="1253"/>
              <a:chExt cx="908" cy="2721"/>
            </a:xfrm>
          </p:grpSpPr>
          <p:sp>
            <p:nvSpPr>
              <p:cNvPr id="14369" name="Line 20"/>
              <p:cNvSpPr>
                <a:spLocks noChangeShapeType="1"/>
              </p:cNvSpPr>
              <p:nvPr/>
            </p:nvSpPr>
            <p:spPr bwMode="auto">
              <a:xfrm>
                <a:off x="2880" y="1253"/>
                <a:ext cx="0" cy="272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70" name="Line 21"/>
              <p:cNvSpPr>
                <a:spLocks noChangeShapeType="1"/>
              </p:cNvSpPr>
              <p:nvPr/>
            </p:nvSpPr>
            <p:spPr bwMode="auto">
              <a:xfrm flipH="1">
                <a:off x="2426" y="1253"/>
                <a:ext cx="454" cy="4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71" name="Line 22"/>
              <p:cNvSpPr>
                <a:spLocks noChangeShapeType="1"/>
              </p:cNvSpPr>
              <p:nvPr/>
            </p:nvSpPr>
            <p:spPr bwMode="auto">
              <a:xfrm>
                <a:off x="2880" y="1253"/>
                <a:ext cx="454" cy="4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72" name="Line 23"/>
              <p:cNvSpPr>
                <a:spLocks noChangeShapeType="1"/>
              </p:cNvSpPr>
              <p:nvPr/>
            </p:nvSpPr>
            <p:spPr bwMode="auto">
              <a:xfrm flipH="1" flipV="1">
                <a:off x="2426" y="3521"/>
                <a:ext cx="454" cy="4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73" name="Line 24"/>
              <p:cNvSpPr>
                <a:spLocks noChangeShapeType="1"/>
              </p:cNvSpPr>
              <p:nvPr/>
            </p:nvSpPr>
            <p:spPr bwMode="auto">
              <a:xfrm flipV="1">
                <a:off x="2880" y="3521"/>
                <a:ext cx="454" cy="4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355" name="Oval 25"/>
            <p:cNvSpPr>
              <a:spLocks noChangeArrowheads="1"/>
            </p:cNvSpPr>
            <p:nvPr/>
          </p:nvSpPr>
          <p:spPr bwMode="auto">
            <a:xfrm>
              <a:off x="1430" y="1034"/>
              <a:ext cx="18" cy="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6" name="Oval 26"/>
            <p:cNvSpPr>
              <a:spLocks noChangeArrowheads="1"/>
            </p:cNvSpPr>
            <p:nvPr/>
          </p:nvSpPr>
          <p:spPr bwMode="auto">
            <a:xfrm>
              <a:off x="876" y="1034"/>
              <a:ext cx="37" cy="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7" name="Oval 27"/>
            <p:cNvSpPr>
              <a:spLocks noChangeArrowheads="1"/>
            </p:cNvSpPr>
            <p:nvPr/>
          </p:nvSpPr>
          <p:spPr bwMode="auto">
            <a:xfrm>
              <a:off x="1984" y="1034"/>
              <a:ext cx="37" cy="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8" name="Line 28"/>
            <p:cNvSpPr>
              <a:spLocks noChangeShapeType="1"/>
            </p:cNvSpPr>
            <p:nvPr/>
          </p:nvSpPr>
          <p:spPr bwMode="auto">
            <a:xfrm flipV="1">
              <a:off x="542" y="736"/>
              <a:ext cx="0" cy="301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9" name="Line 29"/>
            <p:cNvSpPr>
              <a:spLocks noChangeShapeType="1"/>
            </p:cNvSpPr>
            <p:nvPr/>
          </p:nvSpPr>
          <p:spPr bwMode="auto">
            <a:xfrm>
              <a:off x="409" y="736"/>
              <a:ext cx="10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0" name="Line 30"/>
            <p:cNvSpPr>
              <a:spLocks noChangeShapeType="1"/>
            </p:cNvSpPr>
            <p:nvPr/>
          </p:nvSpPr>
          <p:spPr bwMode="auto">
            <a:xfrm>
              <a:off x="1446" y="736"/>
              <a:ext cx="1756" cy="10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1" name="Line 31"/>
            <p:cNvSpPr>
              <a:spLocks noChangeShapeType="1"/>
            </p:cNvSpPr>
            <p:nvPr/>
          </p:nvSpPr>
          <p:spPr bwMode="auto">
            <a:xfrm>
              <a:off x="542" y="736"/>
              <a:ext cx="910" cy="8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2" name="Line 32"/>
            <p:cNvSpPr>
              <a:spLocks noChangeShapeType="1"/>
            </p:cNvSpPr>
            <p:nvPr/>
          </p:nvSpPr>
          <p:spPr bwMode="auto">
            <a:xfrm>
              <a:off x="1446" y="1548"/>
              <a:ext cx="17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3" name="Line 33"/>
            <p:cNvSpPr>
              <a:spLocks noChangeShapeType="1"/>
            </p:cNvSpPr>
            <p:nvPr/>
          </p:nvSpPr>
          <p:spPr bwMode="auto">
            <a:xfrm>
              <a:off x="542" y="736"/>
              <a:ext cx="2554" cy="9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4" name="Line 34"/>
            <p:cNvSpPr>
              <a:spLocks noChangeShapeType="1"/>
            </p:cNvSpPr>
            <p:nvPr/>
          </p:nvSpPr>
          <p:spPr bwMode="auto">
            <a:xfrm>
              <a:off x="2852" y="1074"/>
              <a:ext cx="0" cy="48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5" name="Line 35"/>
            <p:cNvSpPr>
              <a:spLocks noChangeShapeType="1"/>
            </p:cNvSpPr>
            <p:nvPr/>
          </p:nvSpPr>
          <p:spPr bwMode="auto">
            <a:xfrm>
              <a:off x="884" y="1071"/>
              <a:ext cx="0" cy="7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6" name="Line 38"/>
            <p:cNvSpPr>
              <a:spLocks noChangeShapeType="1"/>
            </p:cNvSpPr>
            <p:nvPr/>
          </p:nvSpPr>
          <p:spPr bwMode="auto">
            <a:xfrm>
              <a:off x="2018" y="1071"/>
              <a:ext cx="0" cy="6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7" name="Line 40"/>
            <p:cNvSpPr>
              <a:spLocks noChangeShapeType="1"/>
            </p:cNvSpPr>
            <p:nvPr/>
          </p:nvSpPr>
          <p:spPr bwMode="auto">
            <a:xfrm>
              <a:off x="884" y="1706"/>
              <a:ext cx="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8" name="Line 41"/>
            <p:cNvSpPr>
              <a:spLocks noChangeShapeType="1"/>
            </p:cNvSpPr>
            <p:nvPr/>
          </p:nvSpPr>
          <p:spPr bwMode="auto">
            <a:xfrm>
              <a:off x="1474" y="1706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343" name="Group 53"/>
          <p:cNvGrpSpPr>
            <a:grpSpLocks/>
          </p:cNvGrpSpPr>
          <p:nvPr/>
        </p:nvGrpSpPr>
        <p:grpSpPr bwMode="auto">
          <a:xfrm>
            <a:off x="395288" y="3068638"/>
            <a:ext cx="4033837" cy="3436937"/>
            <a:chOff x="3061" y="572"/>
            <a:chExt cx="2541" cy="2165"/>
          </a:xfrm>
        </p:grpSpPr>
        <p:sp>
          <p:nvSpPr>
            <p:cNvPr id="14350" name="Text Box 47"/>
            <p:cNvSpPr txBox="1">
              <a:spLocks noChangeArrowheads="1"/>
            </p:cNvSpPr>
            <p:nvPr/>
          </p:nvSpPr>
          <p:spPr bwMode="auto">
            <a:xfrm>
              <a:off x="3061" y="572"/>
              <a:ext cx="254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b="1" dirty="0"/>
                <a:t>Оптическая сила линзы:</a:t>
              </a:r>
            </a:p>
          </p:txBody>
        </p:sp>
        <p:graphicFrame>
          <p:nvGraphicFramePr>
            <p:cNvPr id="14340" name="Object 48"/>
            <p:cNvGraphicFramePr>
              <a:graphicFrameLocks noChangeAspect="1"/>
            </p:cNvGraphicFramePr>
            <p:nvPr/>
          </p:nvGraphicFramePr>
          <p:xfrm>
            <a:off x="3152" y="1026"/>
            <a:ext cx="2358" cy="17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328" name="Формула" r:id="rId3" imgW="1574640" imgH="1143000" progId="Equation.3">
                    <p:embed/>
                  </p:oleObj>
                </mc:Choice>
                <mc:Fallback>
                  <p:oleObj name="Формула" r:id="rId3" imgW="1574640" imgH="1143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2" y="1026"/>
                          <a:ext cx="2358" cy="17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344" name="Group 52"/>
          <p:cNvGrpSpPr>
            <a:grpSpLocks/>
          </p:cNvGrpSpPr>
          <p:nvPr/>
        </p:nvGrpSpPr>
        <p:grpSpPr bwMode="auto">
          <a:xfrm>
            <a:off x="4679950" y="5084763"/>
            <a:ext cx="4464050" cy="1106487"/>
            <a:chOff x="1202" y="3203"/>
            <a:chExt cx="2812" cy="697"/>
          </a:xfrm>
        </p:grpSpPr>
        <p:sp>
          <p:nvSpPr>
            <p:cNvPr id="14348" name="Text Box 49"/>
            <p:cNvSpPr txBox="1">
              <a:spLocks noChangeArrowheads="1"/>
            </p:cNvSpPr>
            <p:nvPr/>
          </p:nvSpPr>
          <p:spPr bwMode="auto">
            <a:xfrm>
              <a:off x="1202" y="3203"/>
              <a:ext cx="28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i="1" dirty="0">
                  <a:cs typeface="Times New Roman" pitchFamily="18" charset="0"/>
                </a:rPr>
                <a:t>D&gt;0 </a:t>
              </a:r>
              <a:r>
                <a:rPr lang="ru-RU" i="1" dirty="0">
                  <a:cs typeface="Times New Roman" pitchFamily="18" charset="0"/>
                </a:rPr>
                <a:t>- линза собирающая</a:t>
              </a:r>
            </a:p>
          </p:txBody>
        </p:sp>
        <p:sp>
          <p:nvSpPr>
            <p:cNvPr id="14349" name="Text Box 50"/>
            <p:cNvSpPr txBox="1">
              <a:spLocks noChangeArrowheads="1"/>
            </p:cNvSpPr>
            <p:nvPr/>
          </p:nvSpPr>
          <p:spPr bwMode="auto">
            <a:xfrm>
              <a:off x="1202" y="3612"/>
              <a:ext cx="26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i="1">
                  <a:cs typeface="Times New Roman" pitchFamily="18" charset="0"/>
                </a:rPr>
                <a:t>D&lt;0 </a:t>
              </a:r>
              <a:r>
                <a:rPr lang="ru-RU" i="1">
                  <a:cs typeface="Times New Roman" pitchFamily="18" charset="0"/>
                </a:rPr>
                <a:t>- линза рассеивающая</a:t>
              </a:r>
            </a:p>
          </p:txBody>
        </p:sp>
      </p:grpSp>
      <p:graphicFrame>
        <p:nvGraphicFramePr>
          <p:cNvPr id="14338" name="Object 5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9" name="Формула" r:id="rId5" imgW="114120" imgH="215640" progId="Equation.3">
                  <p:embed/>
                </p:oleObj>
              </mc:Choice>
              <mc:Fallback>
                <p:oleObj name="Формула" r:id="rId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45" name="Group 56"/>
          <p:cNvGrpSpPr>
            <a:grpSpLocks/>
          </p:cNvGrpSpPr>
          <p:nvPr/>
        </p:nvGrpSpPr>
        <p:grpSpPr bwMode="auto">
          <a:xfrm>
            <a:off x="5435600" y="473076"/>
            <a:ext cx="3240088" cy="1411287"/>
            <a:chOff x="3198" y="981"/>
            <a:chExt cx="2041" cy="889"/>
          </a:xfrm>
        </p:grpSpPr>
        <p:sp>
          <p:nvSpPr>
            <p:cNvPr id="14347" name="Text Box 54"/>
            <p:cNvSpPr txBox="1">
              <a:spLocks noChangeArrowheads="1"/>
            </p:cNvSpPr>
            <p:nvPr/>
          </p:nvSpPr>
          <p:spPr bwMode="auto">
            <a:xfrm>
              <a:off x="3198" y="981"/>
              <a:ext cx="2041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>
                  <a:latin typeface="Arial" charset="0"/>
                </a:rPr>
                <a:t>F</a:t>
              </a:r>
              <a:r>
                <a:rPr lang="en-US" dirty="0"/>
                <a:t> – </a:t>
              </a:r>
              <a:r>
                <a:rPr lang="ru-RU" dirty="0"/>
                <a:t>фокусное расстояние линзы</a:t>
              </a:r>
            </a:p>
          </p:txBody>
        </p:sp>
        <p:graphicFrame>
          <p:nvGraphicFramePr>
            <p:cNvPr id="14339" name="Object 55"/>
            <p:cNvGraphicFramePr>
              <a:graphicFrameLocks noChangeAspect="1"/>
            </p:cNvGraphicFramePr>
            <p:nvPr/>
          </p:nvGraphicFramePr>
          <p:xfrm>
            <a:off x="3560" y="1525"/>
            <a:ext cx="791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330" name="Формула" r:id="rId7" imgW="495000" imgH="215640" progId="Equation.3">
                    <p:embed/>
                  </p:oleObj>
                </mc:Choice>
                <mc:Fallback>
                  <p:oleObj name="Формула" r:id="rId7" imgW="4950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0" y="1525"/>
                          <a:ext cx="791" cy="3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553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2"/>
          <p:cNvSpPr txBox="1">
            <a:spLocks noChangeArrowheads="1"/>
          </p:cNvSpPr>
          <p:nvPr/>
        </p:nvSpPr>
        <p:spPr bwMode="auto">
          <a:xfrm>
            <a:off x="3419475" y="0"/>
            <a:ext cx="1943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b="1"/>
              <a:t>Линзы </a:t>
            </a:r>
          </a:p>
        </p:txBody>
      </p:sp>
      <p:grpSp>
        <p:nvGrpSpPr>
          <p:cNvPr id="15369" name="Group 49"/>
          <p:cNvGrpSpPr>
            <a:grpSpLocks/>
          </p:cNvGrpSpPr>
          <p:nvPr/>
        </p:nvGrpSpPr>
        <p:grpSpPr bwMode="auto">
          <a:xfrm>
            <a:off x="0" y="836613"/>
            <a:ext cx="4608513" cy="2547937"/>
            <a:chOff x="204" y="709"/>
            <a:chExt cx="3201" cy="1879"/>
          </a:xfrm>
        </p:grpSpPr>
        <p:sp>
          <p:nvSpPr>
            <p:cNvPr id="15380" name="Line 39"/>
            <p:cNvSpPr>
              <a:spLocks noChangeShapeType="1"/>
            </p:cNvSpPr>
            <p:nvPr/>
          </p:nvSpPr>
          <p:spPr bwMode="auto">
            <a:xfrm>
              <a:off x="3016" y="1842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1" name="Text Box 21"/>
            <p:cNvSpPr txBox="1">
              <a:spLocks noChangeArrowheads="1"/>
            </p:cNvSpPr>
            <p:nvPr/>
          </p:nvSpPr>
          <p:spPr bwMode="auto">
            <a:xfrm>
              <a:off x="1655" y="1797"/>
              <a:ext cx="279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>
                  <a:latin typeface="Arial" charset="0"/>
                </a:rPr>
                <a:t>F</a:t>
              </a:r>
              <a:endParaRPr lang="ru-RU" sz="2800" b="1">
                <a:latin typeface="Arial" charset="0"/>
              </a:endParaRPr>
            </a:p>
          </p:txBody>
        </p:sp>
        <p:sp>
          <p:nvSpPr>
            <p:cNvPr id="15382" name="Text Box 19"/>
            <p:cNvSpPr txBox="1">
              <a:spLocks noChangeArrowheads="1"/>
            </p:cNvSpPr>
            <p:nvPr/>
          </p:nvSpPr>
          <p:spPr bwMode="auto">
            <a:xfrm>
              <a:off x="975" y="1797"/>
              <a:ext cx="279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>
                  <a:latin typeface="Arial" charset="0"/>
                </a:rPr>
                <a:t>F</a:t>
              </a:r>
              <a:endParaRPr lang="ru-RU" sz="2800" b="1">
                <a:latin typeface="Arial" charset="0"/>
              </a:endParaRPr>
            </a:p>
          </p:txBody>
        </p:sp>
        <p:grpSp>
          <p:nvGrpSpPr>
            <p:cNvPr id="15383" name="Group 35"/>
            <p:cNvGrpSpPr>
              <a:grpSpLocks/>
            </p:cNvGrpSpPr>
            <p:nvPr/>
          </p:nvGrpSpPr>
          <p:grpSpPr bwMode="auto">
            <a:xfrm>
              <a:off x="249" y="709"/>
              <a:ext cx="3156" cy="1441"/>
              <a:chOff x="722" y="900"/>
              <a:chExt cx="3337" cy="1305"/>
            </a:xfrm>
          </p:grpSpPr>
          <p:sp>
            <p:nvSpPr>
              <p:cNvPr id="15396" name="Line 3"/>
              <p:cNvSpPr>
                <a:spLocks noChangeShapeType="1"/>
              </p:cNvSpPr>
              <p:nvPr/>
            </p:nvSpPr>
            <p:spPr bwMode="auto">
              <a:xfrm>
                <a:off x="722" y="1457"/>
                <a:ext cx="3306" cy="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5397" name="Group 4"/>
              <p:cNvGrpSpPr>
                <a:grpSpLocks/>
              </p:cNvGrpSpPr>
              <p:nvPr/>
            </p:nvGrpSpPr>
            <p:grpSpPr bwMode="auto">
              <a:xfrm>
                <a:off x="1950" y="900"/>
                <a:ext cx="107" cy="1114"/>
                <a:chOff x="2426" y="1253"/>
                <a:chExt cx="908" cy="2721"/>
              </a:xfrm>
            </p:grpSpPr>
            <p:sp>
              <p:nvSpPr>
                <p:cNvPr id="15408" name="Line 5"/>
                <p:cNvSpPr>
                  <a:spLocks noChangeShapeType="1"/>
                </p:cNvSpPr>
                <p:nvPr/>
              </p:nvSpPr>
              <p:spPr bwMode="auto">
                <a:xfrm>
                  <a:off x="2880" y="1253"/>
                  <a:ext cx="0" cy="272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09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2426" y="1253"/>
                  <a:ext cx="454" cy="45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10" name="Line 7"/>
                <p:cNvSpPr>
                  <a:spLocks noChangeShapeType="1"/>
                </p:cNvSpPr>
                <p:nvPr/>
              </p:nvSpPr>
              <p:spPr bwMode="auto">
                <a:xfrm>
                  <a:off x="2880" y="1253"/>
                  <a:ext cx="454" cy="45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11" name="Line 8"/>
                <p:cNvSpPr>
                  <a:spLocks noChangeShapeType="1"/>
                </p:cNvSpPr>
                <p:nvPr/>
              </p:nvSpPr>
              <p:spPr bwMode="auto">
                <a:xfrm flipH="1" flipV="1">
                  <a:off x="2426" y="3521"/>
                  <a:ext cx="454" cy="45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12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2880" y="3521"/>
                  <a:ext cx="454" cy="45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5398" name="Oval 10"/>
              <p:cNvSpPr>
                <a:spLocks noChangeArrowheads="1"/>
              </p:cNvSpPr>
              <p:nvPr/>
            </p:nvSpPr>
            <p:spPr bwMode="auto">
              <a:xfrm>
                <a:off x="1993" y="1438"/>
                <a:ext cx="21" cy="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99" name="Oval 11"/>
              <p:cNvSpPr>
                <a:spLocks noChangeArrowheads="1"/>
              </p:cNvSpPr>
              <p:nvPr/>
            </p:nvSpPr>
            <p:spPr bwMode="auto">
              <a:xfrm>
                <a:off x="1347" y="1438"/>
                <a:ext cx="43" cy="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00" name="Oval 12"/>
              <p:cNvSpPr>
                <a:spLocks noChangeArrowheads="1"/>
              </p:cNvSpPr>
              <p:nvPr/>
            </p:nvSpPr>
            <p:spPr bwMode="auto">
              <a:xfrm>
                <a:off x="2639" y="1438"/>
                <a:ext cx="43" cy="3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01" name="Line 27"/>
              <p:cNvSpPr>
                <a:spLocks noChangeShapeType="1"/>
              </p:cNvSpPr>
              <p:nvPr/>
            </p:nvSpPr>
            <p:spPr bwMode="auto">
              <a:xfrm flipV="1">
                <a:off x="957" y="1122"/>
                <a:ext cx="0" cy="319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 type="oval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2" name="Line 28"/>
              <p:cNvSpPr>
                <a:spLocks noChangeShapeType="1"/>
              </p:cNvSpPr>
              <p:nvPr/>
            </p:nvSpPr>
            <p:spPr bwMode="auto">
              <a:xfrm>
                <a:off x="802" y="1122"/>
                <a:ext cx="121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3" name="Line 29"/>
              <p:cNvSpPr>
                <a:spLocks noChangeShapeType="1"/>
              </p:cNvSpPr>
              <p:nvPr/>
            </p:nvSpPr>
            <p:spPr bwMode="auto">
              <a:xfrm>
                <a:off x="2012" y="1122"/>
                <a:ext cx="2047" cy="108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4" name="Line 30"/>
              <p:cNvSpPr>
                <a:spLocks noChangeShapeType="1"/>
              </p:cNvSpPr>
              <p:nvPr/>
            </p:nvSpPr>
            <p:spPr bwMode="auto">
              <a:xfrm>
                <a:off x="957" y="1122"/>
                <a:ext cx="1061" cy="8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5" name="Line 31"/>
              <p:cNvSpPr>
                <a:spLocks noChangeShapeType="1"/>
              </p:cNvSpPr>
              <p:nvPr/>
            </p:nvSpPr>
            <p:spPr bwMode="auto">
              <a:xfrm>
                <a:off x="2012" y="1982"/>
                <a:ext cx="201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6" name="Line 32"/>
              <p:cNvSpPr>
                <a:spLocks noChangeShapeType="1"/>
              </p:cNvSpPr>
              <p:nvPr/>
            </p:nvSpPr>
            <p:spPr bwMode="auto">
              <a:xfrm>
                <a:off x="957" y="1122"/>
                <a:ext cx="2978" cy="95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7" name="Line 33"/>
              <p:cNvSpPr>
                <a:spLocks noChangeShapeType="1"/>
              </p:cNvSpPr>
              <p:nvPr/>
            </p:nvSpPr>
            <p:spPr bwMode="auto">
              <a:xfrm>
                <a:off x="3651" y="1480"/>
                <a:ext cx="0" cy="509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 type="oval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384" name="Line 36"/>
            <p:cNvSpPr>
              <a:spLocks noChangeShapeType="1"/>
            </p:cNvSpPr>
            <p:nvPr/>
          </p:nvSpPr>
          <p:spPr bwMode="auto">
            <a:xfrm>
              <a:off x="839" y="1298"/>
              <a:ext cx="0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5" name="Line 37"/>
            <p:cNvSpPr>
              <a:spLocks noChangeShapeType="1"/>
            </p:cNvSpPr>
            <p:nvPr/>
          </p:nvSpPr>
          <p:spPr bwMode="auto">
            <a:xfrm>
              <a:off x="1474" y="1888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6" name="Line 38"/>
            <p:cNvSpPr>
              <a:spLocks noChangeShapeType="1"/>
            </p:cNvSpPr>
            <p:nvPr/>
          </p:nvSpPr>
          <p:spPr bwMode="auto">
            <a:xfrm>
              <a:off x="476" y="1207"/>
              <a:ext cx="0" cy="13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7" name="Line 40"/>
            <p:cNvSpPr>
              <a:spLocks noChangeShapeType="1"/>
            </p:cNvSpPr>
            <p:nvPr/>
          </p:nvSpPr>
          <p:spPr bwMode="auto">
            <a:xfrm>
              <a:off x="2064" y="1344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8" name="Line 41"/>
            <p:cNvSpPr>
              <a:spLocks noChangeShapeType="1"/>
            </p:cNvSpPr>
            <p:nvPr/>
          </p:nvSpPr>
          <p:spPr bwMode="auto">
            <a:xfrm>
              <a:off x="476" y="2523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9" name="Line 42"/>
            <p:cNvSpPr>
              <a:spLocks noChangeShapeType="1"/>
            </p:cNvSpPr>
            <p:nvPr/>
          </p:nvSpPr>
          <p:spPr bwMode="auto">
            <a:xfrm>
              <a:off x="839" y="2069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90" name="Line 43"/>
            <p:cNvSpPr>
              <a:spLocks noChangeShapeType="1"/>
            </p:cNvSpPr>
            <p:nvPr/>
          </p:nvSpPr>
          <p:spPr bwMode="auto">
            <a:xfrm>
              <a:off x="1474" y="2069"/>
              <a:ext cx="5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91" name="Line 44"/>
            <p:cNvSpPr>
              <a:spLocks noChangeShapeType="1"/>
            </p:cNvSpPr>
            <p:nvPr/>
          </p:nvSpPr>
          <p:spPr bwMode="auto">
            <a:xfrm>
              <a:off x="1474" y="2523"/>
              <a:ext cx="15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92" name="Text Box 45"/>
            <p:cNvSpPr txBox="1">
              <a:spLocks noChangeArrowheads="1"/>
            </p:cNvSpPr>
            <p:nvPr/>
          </p:nvSpPr>
          <p:spPr bwMode="auto">
            <a:xfrm>
              <a:off x="839" y="2205"/>
              <a:ext cx="279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>
                  <a:latin typeface="Arial" charset="0"/>
                </a:rPr>
                <a:t>d</a:t>
              </a:r>
              <a:endParaRPr lang="ru-RU" sz="2800" b="1">
                <a:latin typeface="Arial" charset="0"/>
              </a:endParaRPr>
            </a:p>
          </p:txBody>
        </p:sp>
        <p:sp>
          <p:nvSpPr>
            <p:cNvPr id="15393" name="Text Box 46"/>
            <p:cNvSpPr txBox="1">
              <a:spLocks noChangeArrowheads="1"/>
            </p:cNvSpPr>
            <p:nvPr/>
          </p:nvSpPr>
          <p:spPr bwMode="auto">
            <a:xfrm>
              <a:off x="2109" y="2205"/>
              <a:ext cx="211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>
                  <a:latin typeface="Arial" charset="0"/>
                </a:rPr>
                <a:t>f</a:t>
              </a:r>
              <a:endParaRPr lang="ru-RU" sz="2800" b="1">
                <a:latin typeface="Arial" charset="0"/>
              </a:endParaRPr>
            </a:p>
          </p:txBody>
        </p:sp>
        <p:sp>
          <p:nvSpPr>
            <p:cNvPr id="15394" name="Text Box 47"/>
            <p:cNvSpPr txBox="1">
              <a:spLocks noChangeArrowheads="1"/>
            </p:cNvSpPr>
            <p:nvPr/>
          </p:nvSpPr>
          <p:spPr bwMode="auto">
            <a:xfrm>
              <a:off x="204" y="981"/>
              <a:ext cx="279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>
                  <a:latin typeface="Arial" charset="0"/>
                </a:rPr>
                <a:t>h</a:t>
              </a:r>
              <a:endParaRPr lang="ru-RU" sz="2800" b="1">
                <a:latin typeface="Arial" charset="0"/>
              </a:endParaRPr>
            </a:p>
          </p:txBody>
        </p:sp>
        <p:sp>
          <p:nvSpPr>
            <p:cNvPr id="15395" name="Text Box 48"/>
            <p:cNvSpPr txBox="1">
              <a:spLocks noChangeArrowheads="1"/>
            </p:cNvSpPr>
            <p:nvPr/>
          </p:nvSpPr>
          <p:spPr bwMode="auto">
            <a:xfrm>
              <a:off x="3016" y="1434"/>
              <a:ext cx="306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>
                  <a:latin typeface="Arial" charset="0"/>
                </a:rPr>
                <a:t>H</a:t>
              </a:r>
              <a:endParaRPr lang="ru-RU" sz="2800" b="1">
                <a:latin typeface="Arial" charset="0"/>
              </a:endParaRPr>
            </a:p>
          </p:txBody>
        </p:sp>
      </p:grpSp>
      <p:grpSp>
        <p:nvGrpSpPr>
          <p:cNvPr id="15370" name="Group 66"/>
          <p:cNvGrpSpPr>
            <a:grpSpLocks/>
          </p:cNvGrpSpPr>
          <p:nvPr/>
        </p:nvGrpSpPr>
        <p:grpSpPr bwMode="auto">
          <a:xfrm>
            <a:off x="5292725" y="981075"/>
            <a:ext cx="3851275" cy="1608138"/>
            <a:chOff x="3334" y="618"/>
            <a:chExt cx="2426" cy="1013"/>
          </a:xfrm>
        </p:grpSpPr>
        <p:graphicFrame>
          <p:nvGraphicFramePr>
            <p:cNvPr id="15367" name="Object 50"/>
            <p:cNvGraphicFramePr>
              <a:graphicFrameLocks noChangeAspect="1"/>
            </p:cNvGraphicFramePr>
            <p:nvPr/>
          </p:nvGraphicFramePr>
          <p:xfrm>
            <a:off x="3697" y="844"/>
            <a:ext cx="1412" cy="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35" name="Формула" r:id="rId3" imgW="723600" imgH="419040" progId="Equation.3">
                    <p:embed/>
                  </p:oleObj>
                </mc:Choice>
                <mc:Fallback>
                  <p:oleObj name="Формула" r:id="rId3" imgW="72360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7" y="844"/>
                          <a:ext cx="1412" cy="7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79" name="Text Box 51"/>
            <p:cNvSpPr txBox="1">
              <a:spLocks noChangeArrowheads="1"/>
            </p:cNvSpPr>
            <p:nvPr/>
          </p:nvSpPr>
          <p:spPr bwMode="auto">
            <a:xfrm>
              <a:off x="3334" y="618"/>
              <a:ext cx="24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b="1"/>
                <a:t>Формула тонкой линзы:</a:t>
              </a:r>
            </a:p>
          </p:txBody>
        </p:sp>
      </p:grpSp>
      <p:grpSp>
        <p:nvGrpSpPr>
          <p:cNvPr id="15371" name="Group 55"/>
          <p:cNvGrpSpPr>
            <a:grpSpLocks/>
          </p:cNvGrpSpPr>
          <p:nvPr/>
        </p:nvGrpSpPr>
        <p:grpSpPr bwMode="auto">
          <a:xfrm>
            <a:off x="250825" y="4005263"/>
            <a:ext cx="3168650" cy="1728787"/>
            <a:chOff x="3515" y="2115"/>
            <a:chExt cx="1996" cy="1089"/>
          </a:xfrm>
        </p:grpSpPr>
        <p:sp>
          <p:nvSpPr>
            <p:cNvPr id="15378" name="Text Box 53"/>
            <p:cNvSpPr txBox="1">
              <a:spLocks noChangeArrowheads="1"/>
            </p:cNvSpPr>
            <p:nvPr/>
          </p:nvSpPr>
          <p:spPr bwMode="auto">
            <a:xfrm>
              <a:off x="3515" y="2115"/>
              <a:ext cx="19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b="1"/>
                <a:t>Увеличение линзы:</a:t>
              </a:r>
            </a:p>
          </p:txBody>
        </p:sp>
        <p:graphicFrame>
          <p:nvGraphicFramePr>
            <p:cNvPr id="15366" name="Object 54"/>
            <p:cNvGraphicFramePr>
              <a:graphicFrameLocks noChangeAspect="1"/>
            </p:cNvGraphicFramePr>
            <p:nvPr/>
          </p:nvGraphicFramePr>
          <p:xfrm>
            <a:off x="3651" y="2478"/>
            <a:ext cx="1406" cy="7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36" name="Формула" r:id="rId5" imgW="761760" imgH="393480" progId="Equation.3">
                    <p:embed/>
                  </p:oleObj>
                </mc:Choice>
                <mc:Fallback>
                  <p:oleObj name="Формула" r:id="rId5" imgW="7617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1" y="2478"/>
                          <a:ext cx="1406" cy="7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372" name="Group 65"/>
          <p:cNvGrpSpPr>
            <a:grpSpLocks/>
          </p:cNvGrpSpPr>
          <p:nvPr/>
        </p:nvGrpSpPr>
        <p:grpSpPr bwMode="auto">
          <a:xfrm>
            <a:off x="4572000" y="2781300"/>
            <a:ext cx="5149850" cy="3287713"/>
            <a:chOff x="2358" y="2069"/>
            <a:chExt cx="3244" cy="2071"/>
          </a:xfrm>
        </p:grpSpPr>
        <p:sp>
          <p:nvSpPr>
            <p:cNvPr id="15374" name="Text Box 56"/>
            <p:cNvSpPr txBox="1">
              <a:spLocks noChangeArrowheads="1"/>
            </p:cNvSpPr>
            <p:nvPr/>
          </p:nvSpPr>
          <p:spPr bwMode="auto">
            <a:xfrm>
              <a:off x="2993" y="2160"/>
              <a:ext cx="18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i="1">
                  <a:cs typeface="Times New Roman" pitchFamily="18" charset="0"/>
                </a:rPr>
                <a:t>- линза собирающая</a:t>
              </a:r>
            </a:p>
          </p:txBody>
        </p:sp>
        <p:sp>
          <p:nvSpPr>
            <p:cNvPr id="15375" name="Text Box 57"/>
            <p:cNvSpPr txBox="1">
              <a:spLocks noChangeArrowheads="1"/>
            </p:cNvSpPr>
            <p:nvPr/>
          </p:nvSpPr>
          <p:spPr bwMode="auto">
            <a:xfrm>
              <a:off x="2993" y="2613"/>
              <a:ext cx="21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i="1">
                  <a:cs typeface="Times New Roman" pitchFamily="18" charset="0"/>
                </a:rPr>
                <a:t>- линза рассеивающая</a:t>
              </a:r>
            </a:p>
          </p:txBody>
        </p:sp>
        <p:sp>
          <p:nvSpPr>
            <p:cNvPr id="15376" name="Text Box 58"/>
            <p:cNvSpPr txBox="1">
              <a:spLocks noChangeArrowheads="1"/>
            </p:cNvSpPr>
            <p:nvPr/>
          </p:nvSpPr>
          <p:spPr bwMode="auto">
            <a:xfrm>
              <a:off x="2993" y="3112"/>
              <a:ext cx="2609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i="1">
                  <a:cs typeface="Times New Roman" pitchFamily="18" charset="0"/>
                </a:rPr>
                <a:t>- изображение действительное</a:t>
              </a:r>
            </a:p>
          </p:txBody>
        </p:sp>
        <p:sp>
          <p:nvSpPr>
            <p:cNvPr id="15377" name="Text Box 59"/>
            <p:cNvSpPr txBox="1">
              <a:spLocks noChangeArrowheads="1"/>
            </p:cNvSpPr>
            <p:nvPr/>
          </p:nvSpPr>
          <p:spPr bwMode="auto">
            <a:xfrm>
              <a:off x="2993" y="3657"/>
              <a:ext cx="21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i="1">
                  <a:cs typeface="Times New Roman" pitchFamily="18" charset="0"/>
                </a:rPr>
                <a:t>- изображение мнимое</a:t>
              </a:r>
            </a:p>
          </p:txBody>
        </p:sp>
        <p:graphicFrame>
          <p:nvGraphicFramePr>
            <p:cNvPr id="15362" name="Object 60"/>
            <p:cNvGraphicFramePr>
              <a:graphicFrameLocks noChangeAspect="1"/>
            </p:cNvGraphicFramePr>
            <p:nvPr/>
          </p:nvGraphicFramePr>
          <p:xfrm>
            <a:off x="2358" y="2069"/>
            <a:ext cx="545" cy="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37" name="Формула" r:id="rId7" imgW="419040" imgH="393480" progId="Equation.3">
                    <p:embed/>
                  </p:oleObj>
                </mc:Choice>
                <mc:Fallback>
                  <p:oleObj name="Формула" r:id="rId7" imgW="4190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8" y="2069"/>
                          <a:ext cx="545" cy="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3" name="Object 61"/>
            <p:cNvGraphicFramePr>
              <a:graphicFrameLocks noChangeAspect="1"/>
            </p:cNvGraphicFramePr>
            <p:nvPr/>
          </p:nvGraphicFramePr>
          <p:xfrm>
            <a:off x="2366" y="2568"/>
            <a:ext cx="529" cy="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38" name="Формула" r:id="rId9" imgW="406080" imgH="393480" progId="Equation.3">
                    <p:embed/>
                  </p:oleObj>
                </mc:Choice>
                <mc:Fallback>
                  <p:oleObj name="Формула" r:id="rId9" imgW="4060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6" y="2568"/>
                          <a:ext cx="529" cy="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4" name="Object 62"/>
            <p:cNvGraphicFramePr>
              <a:graphicFrameLocks noChangeAspect="1"/>
            </p:cNvGraphicFramePr>
            <p:nvPr/>
          </p:nvGraphicFramePr>
          <p:xfrm>
            <a:off x="2358" y="3051"/>
            <a:ext cx="529" cy="5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39" name="Формула" r:id="rId11" imgW="406080" imgH="419040" progId="Equation.3">
                    <p:embed/>
                  </p:oleObj>
                </mc:Choice>
                <mc:Fallback>
                  <p:oleObj name="Формула" r:id="rId11" imgW="40608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8" y="3051"/>
                          <a:ext cx="529" cy="5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5" name="Object 63"/>
            <p:cNvGraphicFramePr>
              <a:graphicFrameLocks noChangeAspect="1"/>
            </p:cNvGraphicFramePr>
            <p:nvPr/>
          </p:nvGraphicFramePr>
          <p:xfrm>
            <a:off x="2358" y="3595"/>
            <a:ext cx="529" cy="5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40" name="Формула" r:id="rId13" imgW="406080" imgH="419040" progId="Equation.3">
                    <p:embed/>
                  </p:oleObj>
                </mc:Choice>
                <mc:Fallback>
                  <p:oleObj name="Формула" r:id="rId13" imgW="40608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8" y="3595"/>
                          <a:ext cx="529" cy="5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12862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8964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Дефекты зрения и их исправления с помощью очков</a:t>
            </a:r>
            <a:endParaRPr lang="ru-RU" sz="4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84" y="1484784"/>
            <a:ext cx="868553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01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8964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Дефекты зрения и их исправления с помощью очков</a:t>
            </a:r>
            <a:endParaRPr lang="ru-RU" sz="4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3250" name="Picture 2" descr="https://upload.wikimedia.org/wikipedia/commons/thumb/3/30/Myopia.svg/1000px-Myopi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23439"/>
            <a:ext cx="7425571" cy="594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7704" y="1339641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1. Близорукость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66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8964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Дефекты зрения и их исправления с помощью очков</a:t>
            </a:r>
            <a:endParaRPr lang="ru-RU" sz="4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704" y="1339641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2. Дальнозоркость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6322" name="Picture 2" descr="http://academzdrav.kz/wp-content/uploads/2017/12/wikipedia-commons-1-1d.hypermetropia_c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84784"/>
            <a:ext cx="3888432" cy="528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25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8964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Дефекты зрения и их исправления с помощью очков</a:t>
            </a:r>
            <a:endParaRPr lang="ru-RU" sz="4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704" y="1339641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3. </a:t>
            </a:r>
            <a:r>
              <a:rPr lang="ru-RU" sz="3200" dirty="0"/>
              <a:t>Астигматизм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6823052" cy="352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741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5" y="668716"/>
            <a:ext cx="9577064" cy="2969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1311" y="22385"/>
            <a:ext cx="3996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Микроскоп</a:t>
            </a:r>
            <a:endParaRPr lang="ru-RU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47516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Микроскоп содержит две собирающие линзы (или две системы таких линз) — объектив и окуляр. Запомнить это просто: объектив обращён к объекту, а окуляр — к глазу (к оку).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92" y="4549676"/>
            <a:ext cx="90334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Рассматриваемый объект находится между фокусом и двойным фокусом объектива, так что объектив даёт увеличенное (действительное перевёрнутое) </a:t>
            </a:r>
            <a:r>
              <a:rPr lang="ru-RU" sz="2400" dirty="0" smtClean="0"/>
              <a:t>изображение </a:t>
            </a:r>
            <a:r>
              <a:rPr lang="ru-RU" sz="2400" dirty="0"/>
              <a:t>объекта. Это изображение располагается в фокальной плоскости окуляра и затем </a:t>
            </a:r>
            <a:r>
              <a:rPr lang="ru-RU" sz="2400" dirty="0" smtClean="0"/>
              <a:t>рассматривается </a:t>
            </a:r>
            <a:r>
              <a:rPr lang="ru-RU" sz="2400" dirty="0"/>
              <a:t>в окуляр как в лупу. В результате удаётся достичь итогового увеличения, гораздо большего 50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1556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70" y="1124744"/>
            <a:ext cx="8928677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7744" y="22385"/>
            <a:ext cx="5711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Зрительные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трубы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91" y="668716"/>
            <a:ext cx="8894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1. </a:t>
            </a:r>
            <a:r>
              <a:rPr lang="ru-RU" sz="2800" dirty="0"/>
              <a:t>Труба Кеплера - окуляр является собирающей </a:t>
            </a:r>
            <a:r>
              <a:rPr lang="ru-RU" sz="2800" dirty="0" smtClean="0"/>
              <a:t>линзой.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068" y="4381559"/>
            <a:ext cx="87864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Объектив </a:t>
            </a:r>
            <a:r>
              <a:rPr lang="ru-RU" sz="2400" dirty="0"/>
              <a:t>даёт изображение удалённого </a:t>
            </a:r>
            <a:r>
              <a:rPr lang="ru-RU" sz="2400" dirty="0" smtClean="0"/>
              <a:t>объекта </a:t>
            </a:r>
            <a:r>
              <a:rPr lang="ru-RU" sz="2400" dirty="0"/>
              <a:t>в своей фокальной </a:t>
            </a:r>
            <a:r>
              <a:rPr lang="ru-RU" sz="2400" dirty="0" smtClean="0"/>
              <a:t>плоскости (т.к. предмет удален на большое расстояние), </a:t>
            </a:r>
            <a:r>
              <a:rPr lang="ru-RU" sz="2400" dirty="0"/>
              <a:t>а затем это изображение рассматривается в окуляр как в лупу. Таким образом, задняя фокальная плоскость объектива совпадает с передней фокальной плоскостью окуляра. </a:t>
            </a:r>
          </a:p>
        </p:txBody>
      </p:sp>
      <p:pic>
        <p:nvPicPr>
          <p:cNvPr id="52226" name="Picture 2" descr="https://upload.wikimedia.org/wikipedia/commons/d/d0/Keplertelesco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191" y="1183304"/>
            <a:ext cx="9415007" cy="307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95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786698" y="260648"/>
            <a:ext cx="5329237" cy="146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Аристотель</a:t>
            </a:r>
          </a:p>
          <a:p>
            <a:pPr>
              <a:spcBef>
                <a:spcPct val="50000"/>
              </a:spcBef>
            </a:pP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Аристотель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установил основные законы оптических явлений:</a:t>
            </a:r>
          </a:p>
        </p:txBody>
      </p:sp>
      <p:pic>
        <p:nvPicPr>
          <p:cNvPr id="10247" name="Picture 7" descr="aristo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73570"/>
            <a:ext cx="351790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4147060" y="2038779"/>
            <a:ext cx="460851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прямолинейное распространение света </a:t>
            </a:r>
          </a:p>
          <a:p>
            <a:pPr>
              <a:buFontTx/>
              <a:buChar char="•"/>
            </a:pP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отражение световых лучей от зеркальных поверхностей,</a:t>
            </a:r>
          </a:p>
          <a:p>
            <a:pPr>
              <a:buFontTx/>
              <a:buChar char="•"/>
            </a:pP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преломление лучей на границе прозрачных сред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090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7744" y="22385"/>
            <a:ext cx="5711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Зрительные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трубы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90" y="668716"/>
            <a:ext cx="9081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2. </a:t>
            </a:r>
            <a:r>
              <a:rPr lang="ru-RU" sz="2800" dirty="0"/>
              <a:t>Труба </a:t>
            </a:r>
            <a:r>
              <a:rPr lang="ru-RU" sz="2800" dirty="0" smtClean="0"/>
              <a:t>Галилея </a:t>
            </a:r>
            <a:r>
              <a:rPr lang="ru-RU" sz="2800" dirty="0"/>
              <a:t>- окуляр является </a:t>
            </a:r>
            <a:r>
              <a:rPr lang="ru-RU" sz="2800" dirty="0" smtClean="0"/>
              <a:t>рассеивающей линзой.</a:t>
            </a:r>
            <a:endParaRPr lang="ru-RU" sz="28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36932"/>
            <a:ext cx="7461837" cy="3598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3469" y="4739743"/>
            <a:ext cx="89705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Галилей изобрёл свой телескоп в 1609 году, и его астрономические открытия потрясли </a:t>
            </a:r>
            <a:r>
              <a:rPr lang="ru-RU" sz="2400" dirty="0" smtClean="0"/>
              <a:t>современников</a:t>
            </a:r>
            <a:r>
              <a:rPr lang="ru-RU" sz="2400" dirty="0"/>
              <a:t>. Он обнаружил спутники Юпитера и фазы Венеры, разглядел лунный рельеф (горы, впадины, долины) и пятна на Солнце, а сплошной с виду Млечный Путь оказался скоплением звёзд.</a:t>
            </a:r>
          </a:p>
        </p:txBody>
      </p:sp>
    </p:spTree>
    <p:extLst>
      <p:ext uri="{BB962C8B-B14F-4D97-AF65-F5344CB8AC3E}">
        <p14:creationId xmlns:p14="http://schemas.microsoft.com/office/powerpoint/2010/main" val="343646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892" y="116632"/>
            <a:ext cx="89305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Рефрактор</a:t>
            </a:r>
            <a:r>
              <a:rPr lang="ru-RU" sz="2400" dirty="0"/>
              <a:t> — оптический телескоп, в котором для собирания света используется система линз, называемая объективом. Работа таких телескопов обусловлена явлением рефракции (преломления)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484784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Пример: труба Галилея, труба Кеплера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892" y="1990752"/>
            <a:ext cx="87145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Рефле́ктор</a:t>
            </a:r>
            <a:r>
              <a:rPr lang="ru-RU" sz="2400" dirty="0"/>
              <a:t> — оптический телескоп, использующий в качестве </a:t>
            </a:r>
            <a:r>
              <a:rPr lang="ru-RU" sz="2400" dirty="0" err="1"/>
              <a:t>светособирающего</a:t>
            </a:r>
            <a:r>
              <a:rPr lang="ru-RU" sz="2400" dirty="0"/>
              <a:t> элемента зеркало. Первый рефлектор был построен Исааком Ньютоном в конце 1668 </a:t>
            </a:r>
            <a:r>
              <a:rPr lang="ru-RU" sz="2400" dirty="0" smtClean="0"/>
              <a:t>года. </a:t>
            </a:r>
            <a:r>
              <a:rPr lang="ru-RU" sz="2400" dirty="0"/>
              <a:t>Это позволило избавиться от основного недостатка использовавшихся </a:t>
            </a:r>
            <a:r>
              <a:rPr lang="ru-RU" sz="2400" dirty="0" smtClean="0"/>
              <a:t>тогда телескопов-рефракторов</a:t>
            </a:r>
            <a:r>
              <a:rPr lang="ru-RU" sz="2400" dirty="0"/>
              <a:t> — значительной хроматической аберрации</a:t>
            </a:r>
            <a:r>
              <a:rPr lang="ru-RU" dirty="0"/>
              <a:t>.</a:t>
            </a:r>
          </a:p>
        </p:txBody>
      </p:sp>
      <p:pic>
        <p:nvPicPr>
          <p:cNvPr id="54274" name="Picture 2" descr="http://cs413121.vk.me/v413121415/5b45/GZJg9n7zcj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26" y="16799"/>
            <a:ext cx="7337501" cy="708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78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76238" y="1431925"/>
            <a:ext cx="829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92138" y="1936750"/>
            <a:ext cx="8012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987675" y="188913"/>
            <a:ext cx="6156325" cy="661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Платон и Евклид</a:t>
            </a:r>
          </a:p>
          <a:p>
            <a:pPr>
              <a:spcBef>
                <a:spcPct val="50000"/>
              </a:spcBef>
            </a:pP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Одна 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из первых теорий света – теория зрительных лучей – была выдвинута греческим философом Платоном около 400 г. до н. э. Данная теория предполагала, что из глаза исходят лучи, которые, встречаясь с предметами, освещают их и создают видимость окружающего мира. </a:t>
            </a:r>
            <a:endParaRPr lang="ru-RU" sz="25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Взгляды 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Платона поддерживали многие ученые древности и, в частности, Евклид (3 в до н. э.), исходя из теории зрительных лучей, основал учение о прямолинейности распространения света, установил закон отражения. </a:t>
            </a:r>
          </a:p>
        </p:txBody>
      </p:sp>
      <p:pic>
        <p:nvPicPr>
          <p:cNvPr id="5130" name="Picture 10" descr="плат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5" y="72881"/>
            <a:ext cx="2789238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евкли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0" y="3392021"/>
            <a:ext cx="2627313" cy="350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35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ptole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6475"/>
            <a:ext cx="2568575" cy="312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916238" y="3664942"/>
            <a:ext cx="613873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Птолемей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первой половине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II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века Птолемей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установил законы отражения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света, причем почти в том виде, как они сейчас известны нам.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Птолемей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получил значения углов падения 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преломления луча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света при переходе из воздуха в воду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.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2916238" y="0"/>
            <a:ext cx="6227762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Герон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I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Век н.э. В «Катоптрике»  Герон обосновывает прямолинейность световых лучей бесконечно большой скоростью их распространения. Он приводит доказательство закона отражения, основанное на предположении о том, что путь, проходимый светом, должен быть наименьшим из всех возможных . </a:t>
            </a:r>
          </a:p>
        </p:txBody>
      </p:sp>
      <p:pic>
        <p:nvPicPr>
          <p:cNvPr id="11275" name="Picture 11" descr="Arhim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92363" cy="35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33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3191</TotalTime>
  <Words>2800</Words>
  <Application>Microsoft Office PowerPoint</Application>
  <PresentationFormat>Экран (4:3)</PresentationFormat>
  <Paragraphs>414</Paragraphs>
  <Slides>71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71</vt:i4>
      </vt:variant>
    </vt:vector>
  </HeadingPairs>
  <TitlesOfParts>
    <vt:vector size="74" baseType="lpstr">
      <vt:lpstr>Тема Office</vt:lpstr>
      <vt:lpstr>Формула</vt:lpstr>
      <vt:lpstr>Equation.DSMT4</vt:lpstr>
      <vt:lpstr>Геометрическая оптика</vt:lpstr>
      <vt:lpstr>Презентация PowerPoint</vt:lpstr>
      <vt:lpstr>1 вопрос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Геометрическая оптика(оптика луча) </vt:lpstr>
      <vt:lpstr>Геометрическая оптика(оптика луча) </vt:lpstr>
      <vt:lpstr>Принцип Ферма</vt:lpstr>
      <vt:lpstr>2 вопрос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 вопрос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 вопрос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Mama</dc:creator>
  <cp:lastModifiedBy>112</cp:lastModifiedBy>
  <cp:revision>293</cp:revision>
  <dcterms:created xsi:type="dcterms:W3CDTF">2015-12-10T04:51:46Z</dcterms:created>
  <dcterms:modified xsi:type="dcterms:W3CDTF">2021-09-15T08:43:02Z</dcterms:modified>
</cp:coreProperties>
</file>